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 id="2147483797" r:id="rId3"/>
  </p:sldMasterIdLst>
  <p:notesMasterIdLst>
    <p:notesMasterId r:id="rId21"/>
  </p:notesMasterIdLst>
  <p:sldIdLst>
    <p:sldId id="256" r:id="rId4"/>
    <p:sldId id="268" r:id="rId5"/>
    <p:sldId id="272" r:id="rId6"/>
    <p:sldId id="257" r:id="rId7"/>
    <p:sldId id="258" r:id="rId8"/>
    <p:sldId id="259" r:id="rId9"/>
    <p:sldId id="260" r:id="rId10"/>
    <p:sldId id="269" r:id="rId11"/>
    <p:sldId id="263" r:id="rId12"/>
    <p:sldId id="262" r:id="rId13"/>
    <p:sldId id="271" r:id="rId14"/>
    <p:sldId id="261" r:id="rId15"/>
    <p:sldId id="267" r:id="rId16"/>
    <p:sldId id="270" r:id="rId17"/>
    <p:sldId id="264" r:id="rId18"/>
    <p:sldId id="265" r:id="rId19"/>
    <p:sldId id="266"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khail Sokolov" initials="" lastIdx="1" clrIdx="0"/>
  <p:cmAuthor id="1" name="Gesha" initials="G"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E"/>
    <a:srgbClr val="000066"/>
    <a:srgbClr val="000099"/>
    <a:srgbClr val="003399"/>
    <a:srgbClr val="0033CC"/>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81608" autoAdjust="0"/>
  </p:normalViewPr>
  <p:slideViewPr>
    <p:cSldViewPr>
      <p:cViewPr varScale="1">
        <p:scale>
          <a:sx n="80" d="100"/>
          <a:sy n="80" d="100"/>
        </p:scale>
        <p:origin x="954"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F279ED-B72B-423B-8C1A-F5631E65FD54}" type="datetimeFigureOut">
              <a:rPr lang="en-US" smtClean="0"/>
              <a:pPr/>
              <a:t>4/2/2016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08CD90-0EAB-40DE-8D54-0D65B02507E5}" type="slidenum">
              <a:rPr lang="en-US" smtClean="0"/>
              <a:pPr/>
              <a:t>‹№›</a:t>
            </a:fld>
            <a:endParaRPr lang="en-US"/>
          </a:p>
        </p:txBody>
      </p:sp>
    </p:spTree>
    <p:extLst>
      <p:ext uri="{BB962C8B-B14F-4D97-AF65-F5344CB8AC3E}">
        <p14:creationId xmlns:p14="http://schemas.microsoft.com/office/powerpoint/2010/main" val="366480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5</a:t>
            </a:fld>
            <a:endParaRPr lang="en-US"/>
          </a:p>
        </p:txBody>
      </p:sp>
    </p:spTree>
    <p:extLst>
      <p:ext uri="{BB962C8B-B14F-4D97-AF65-F5344CB8AC3E}">
        <p14:creationId xmlns:p14="http://schemas.microsoft.com/office/powerpoint/2010/main" val="3150751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6</a:t>
            </a:fld>
            <a:endParaRPr lang="en-US"/>
          </a:p>
        </p:txBody>
      </p:sp>
    </p:spTree>
    <p:extLst>
      <p:ext uri="{BB962C8B-B14F-4D97-AF65-F5344CB8AC3E}">
        <p14:creationId xmlns:p14="http://schemas.microsoft.com/office/powerpoint/2010/main" val="90620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7</a:t>
            </a:fld>
            <a:endParaRPr lang="en-US"/>
          </a:p>
        </p:txBody>
      </p:sp>
    </p:spTree>
    <p:extLst>
      <p:ext uri="{BB962C8B-B14F-4D97-AF65-F5344CB8AC3E}">
        <p14:creationId xmlns:p14="http://schemas.microsoft.com/office/powerpoint/2010/main" val="1374392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uk-UA" dirty="0" smtClean="0"/>
              <a:t>Згодна з Іллею</a:t>
            </a:r>
            <a:r>
              <a:rPr lang="uk-UA" baseline="0" dirty="0" smtClean="0"/>
              <a:t> щодо пункту на кшталт:</a:t>
            </a:r>
          </a:p>
          <a:p>
            <a:r>
              <a:rPr lang="uk-UA" baseline="0" dirty="0" smtClean="0"/>
              <a:t>«п</a:t>
            </a:r>
            <a:r>
              <a:rPr lang="ru-RU" dirty="0" err="1" smtClean="0"/>
              <a:t>ереглянути</a:t>
            </a:r>
            <a:r>
              <a:rPr lang="ru-RU" dirty="0" smtClean="0"/>
              <a:t> всю систему </a:t>
            </a:r>
            <a:r>
              <a:rPr lang="ru-RU" dirty="0" err="1" smtClean="0"/>
              <a:t>штрафів</a:t>
            </a:r>
            <a:r>
              <a:rPr lang="ru-RU" dirty="0" smtClean="0"/>
              <a:t> в </a:t>
            </a:r>
            <a:r>
              <a:rPr lang="ru-RU" dirty="0" err="1" smtClean="0"/>
              <a:t>оподаткуванні</a:t>
            </a:r>
            <a:r>
              <a:rPr lang="ru-RU" dirty="0" smtClean="0"/>
              <a:t> і </a:t>
            </a:r>
            <a:r>
              <a:rPr lang="ru-RU" dirty="0" err="1" smtClean="0"/>
              <a:t>подання</a:t>
            </a:r>
            <a:r>
              <a:rPr lang="ru-RU" dirty="0" smtClean="0"/>
              <a:t> </a:t>
            </a:r>
            <a:r>
              <a:rPr lang="ru-RU" dirty="0" err="1" smtClean="0"/>
              <a:t>звітності</a:t>
            </a:r>
            <a:r>
              <a:rPr lang="ru-RU" dirty="0" smtClean="0"/>
              <a:t> та </a:t>
            </a:r>
            <a:r>
              <a:rPr lang="ru-RU" dirty="0" err="1" smtClean="0"/>
              <a:t>виправлення</a:t>
            </a:r>
            <a:r>
              <a:rPr lang="ru-RU" dirty="0" smtClean="0"/>
              <a:t> </a:t>
            </a:r>
            <a:r>
              <a:rPr lang="ru-RU" dirty="0" err="1" smtClean="0"/>
              <a:t>помилок</a:t>
            </a:r>
            <a:r>
              <a:rPr lang="ru-RU" dirty="0" smtClean="0"/>
              <a:t> на предмет </a:t>
            </a:r>
            <a:r>
              <a:rPr lang="ru-RU" dirty="0" err="1" smtClean="0"/>
              <a:t>доцільності</a:t>
            </a:r>
            <a:r>
              <a:rPr lang="ru-RU" dirty="0" smtClean="0"/>
              <a:t> і </a:t>
            </a:r>
            <a:r>
              <a:rPr lang="ru-RU" dirty="0" err="1" smtClean="0"/>
              <a:t>досягнення</a:t>
            </a:r>
            <a:r>
              <a:rPr lang="ru-RU" dirty="0" smtClean="0"/>
              <a:t> </a:t>
            </a:r>
            <a:r>
              <a:rPr lang="ru-RU" dirty="0" err="1" smtClean="0"/>
              <a:t>відповідної</a:t>
            </a:r>
            <a:r>
              <a:rPr lang="ru-RU" dirty="0" smtClean="0"/>
              <a:t> мети</a:t>
            </a:r>
            <a:r>
              <a:rPr lang="uk-UA" baseline="0" dirty="0" smtClean="0"/>
              <a:t>»</a:t>
            </a:r>
          </a:p>
          <a:p>
            <a:r>
              <a:rPr lang="uk-UA" baseline="0" dirty="0" smtClean="0"/>
              <a:t>Тобто йдеться про заміну одного пункту на інший.</a:t>
            </a:r>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9</a:t>
            </a:fld>
            <a:endParaRPr lang="en-US"/>
          </a:p>
        </p:txBody>
      </p:sp>
    </p:spTree>
    <p:extLst>
      <p:ext uri="{BB962C8B-B14F-4D97-AF65-F5344CB8AC3E}">
        <p14:creationId xmlns:p14="http://schemas.microsoft.com/office/powerpoint/2010/main" val="3440843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11</a:t>
            </a:fld>
            <a:endParaRPr lang="en-US"/>
          </a:p>
        </p:txBody>
      </p:sp>
    </p:spTree>
    <p:extLst>
      <p:ext uri="{BB962C8B-B14F-4D97-AF65-F5344CB8AC3E}">
        <p14:creationId xmlns:p14="http://schemas.microsoft.com/office/powerpoint/2010/main" val="3191225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208CD90-0EAB-40DE-8D54-0D65B02507E5}" type="slidenum">
              <a:rPr lang="en-US" smtClean="0"/>
              <a:pPr/>
              <a:t>12</a:t>
            </a:fld>
            <a:endParaRPr lang="en-US"/>
          </a:p>
        </p:txBody>
      </p:sp>
    </p:spTree>
    <p:extLst>
      <p:ext uri="{BB962C8B-B14F-4D97-AF65-F5344CB8AC3E}">
        <p14:creationId xmlns:p14="http://schemas.microsoft.com/office/powerpoint/2010/main" val="1860624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15</a:t>
            </a:fld>
            <a:endParaRPr lang="en-US"/>
          </a:p>
        </p:txBody>
      </p:sp>
    </p:spTree>
    <p:extLst>
      <p:ext uri="{BB962C8B-B14F-4D97-AF65-F5344CB8AC3E}">
        <p14:creationId xmlns:p14="http://schemas.microsoft.com/office/powerpoint/2010/main" val="3459732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uk-UA" dirty="0" smtClean="0"/>
              <a:t>Інститу</a:t>
            </a:r>
            <a:r>
              <a:rPr lang="uk-UA" b="1" u="sng" dirty="0" smtClean="0"/>
              <a:t>ційн</a:t>
            </a:r>
            <a:r>
              <a:rPr lang="uk-UA" dirty="0" smtClean="0"/>
              <a:t>а</a:t>
            </a:r>
            <a:endParaRPr lang="en-US" dirty="0"/>
          </a:p>
        </p:txBody>
      </p:sp>
      <p:sp>
        <p:nvSpPr>
          <p:cNvPr id="4" name="Slide Number Placeholder 3"/>
          <p:cNvSpPr>
            <a:spLocks noGrp="1"/>
          </p:cNvSpPr>
          <p:nvPr>
            <p:ph type="sldNum" sz="quarter" idx="10"/>
          </p:nvPr>
        </p:nvSpPr>
        <p:spPr/>
        <p:txBody>
          <a:bodyPr/>
          <a:lstStyle/>
          <a:p>
            <a:fld id="{3208CD90-0EAB-40DE-8D54-0D65B02507E5}" type="slidenum">
              <a:rPr lang="en-US" smtClean="0"/>
              <a:pPr/>
              <a:t>16</a:t>
            </a:fld>
            <a:endParaRPr lang="en-US"/>
          </a:p>
        </p:txBody>
      </p:sp>
    </p:spTree>
    <p:extLst>
      <p:ext uri="{BB962C8B-B14F-4D97-AF65-F5344CB8AC3E}">
        <p14:creationId xmlns:p14="http://schemas.microsoft.com/office/powerpoint/2010/main" val="4290663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uk-UA" smtClean="0"/>
              <a:t>Зразок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AEF92CA1-9309-4B64-ABA8-6F38A6C0BA84}" type="slidenum">
              <a:rPr lang="ru-RU" altLang="uk-UA"/>
              <a:pPr>
                <a:defRPr/>
              </a:pPr>
              <a:t>‹№›</a:t>
            </a:fld>
            <a:endParaRPr lang="ru-RU" alt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797B2290-2EB3-46FF-B5DB-3198C0648B5A}" type="slidenum">
              <a:rPr lang="ru-RU" altLang="uk-UA"/>
              <a:pPr>
                <a:defRPr/>
              </a:pPr>
              <a:t>‹№›</a:t>
            </a:fld>
            <a:endParaRPr lang="ru-RU" alt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uk-UA" smtClean="0"/>
              <a:t>Зразок заголовка</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28B7AA4C-F648-4EE3-BACB-F98D5E28418E}" type="slidenum">
              <a:rPr lang="ru-RU" altLang="uk-UA"/>
              <a:pPr>
                <a:defRPr/>
              </a:pPr>
              <a:t>‹№›</a:t>
            </a:fld>
            <a:endParaRPr lang="ru-RU" alt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uk-UA" smtClean="0"/>
              <a:t>Зразок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3C6875A8-E861-44D9-87AA-A6C107EF7D7B}" type="slidenum">
              <a:rPr lang="ru-RU" altLang="uk-UA"/>
              <a:pPr>
                <a:defRPr/>
              </a:pPr>
              <a:t>‹№›</a:t>
            </a:fld>
            <a:endParaRPr lang="ru-RU" alt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D1132D07-32A4-48A2-82FE-10BCD945823B}" type="slidenum">
              <a:rPr lang="ru-RU" altLang="uk-UA"/>
              <a:pPr>
                <a:defRPr/>
              </a:pPr>
              <a:t>‹№›</a:t>
            </a:fld>
            <a:endParaRPr lang="ru-RU" altLang="uk-U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uk-UA" smtClean="0"/>
              <a:t>Зразок заголовка</a:t>
            </a:r>
            <a:endParaRPr lang="en-US" dirty="0"/>
          </a:p>
        </p:txBody>
      </p:sp>
      <p:sp>
        <p:nvSpPr>
          <p:cNvPr id="3" name="Text Placeholder 2"/>
          <p:cNvSpPr>
            <a:spLocks noGrp="1"/>
          </p:cNvSpPr>
          <p:nvPr>
            <p:ph type="body" idx="1"/>
          </p:nvPr>
        </p:nvSpPr>
        <p:spPr>
          <a:xfrm>
            <a:off x="623888" y="4552634"/>
            <a:ext cx="7886700" cy="1500187"/>
          </a:xfrm>
        </p:spPr>
        <p:txBody>
          <a:bodyPr anchor="t"/>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993532A5-28C3-4895-A890-062D1C8E8BEC}" type="slidenum">
              <a:rPr lang="ru-RU" altLang="uk-UA"/>
              <a:pPr>
                <a:defRPr/>
              </a:pPr>
              <a:t>‹№›</a:t>
            </a:fld>
            <a:endParaRPr lang="ru-RU" altLang="uk-U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C3A538C5-35EE-4876-816F-FFE11C080EDC}" type="slidenum">
              <a:rPr lang="ru-RU" altLang="uk-UA"/>
              <a:pPr>
                <a:defRPr/>
              </a:pPr>
              <a:t>‹№›</a:t>
            </a:fld>
            <a:endParaRPr lang="ru-RU" altLang="uk-U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Порівняння">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smtClean="0"/>
              <a:t>Зразок тексту</a:t>
            </a:r>
          </a:p>
        </p:txBody>
      </p:sp>
      <p:sp>
        <p:nvSpPr>
          <p:cNvPr id="4" name="Content Placeholder 3"/>
          <p:cNvSpPr>
            <a:spLocks noGrp="1"/>
          </p:cNvSpPr>
          <p:nvPr>
            <p:ph sz="half" idx="2"/>
          </p:nvPr>
        </p:nvSpPr>
        <p:spPr>
          <a:xfrm>
            <a:off x="633845" y="2507551"/>
            <a:ext cx="3867150" cy="3680525"/>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smtClean="0"/>
              <a:t>Зразок тексту</a:t>
            </a:r>
          </a:p>
        </p:txBody>
      </p:sp>
      <p:sp>
        <p:nvSpPr>
          <p:cNvPr id="6" name="Content Placeholder 5"/>
          <p:cNvSpPr>
            <a:spLocks noGrp="1"/>
          </p:cNvSpPr>
          <p:nvPr>
            <p:ph sz="quarter" idx="4"/>
          </p:nvPr>
        </p:nvSpPr>
        <p:spPr>
          <a:xfrm>
            <a:off x="4629150" y="2507551"/>
            <a:ext cx="3886201" cy="3680525"/>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10" name="Title 9"/>
          <p:cNvSpPr>
            <a:spLocks noGrp="1"/>
          </p:cNvSpPr>
          <p:nvPr>
            <p:ph type="title"/>
          </p:nvPr>
        </p:nvSpPr>
        <p:spPr/>
        <p:txBody>
          <a:bodyPr/>
          <a:lstStyle/>
          <a:p>
            <a:r>
              <a:rPr lang="uk-UA" smtClean="0"/>
              <a:t>Зразок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endParaRPr lang="ru-RU" altLang="uk-UA"/>
          </a:p>
        </p:txBody>
      </p:sp>
      <p:sp>
        <p:nvSpPr>
          <p:cNvPr id="8" name="Footer Placeholder 4"/>
          <p:cNvSpPr>
            <a:spLocks noGrp="1"/>
          </p:cNvSpPr>
          <p:nvPr>
            <p:ph type="ftr" sz="quarter" idx="11"/>
          </p:nvPr>
        </p:nvSpPr>
        <p:spPr/>
        <p:txBody>
          <a:bodyPr/>
          <a:lstStyle>
            <a:lvl1pPr>
              <a:defRPr/>
            </a:lvl1pPr>
          </a:lstStyle>
          <a:p>
            <a:pPr>
              <a:defRPr/>
            </a:pPr>
            <a:endParaRPr lang="ru-RU" altLang="uk-UA"/>
          </a:p>
        </p:txBody>
      </p:sp>
      <p:sp>
        <p:nvSpPr>
          <p:cNvPr id="9" name="Slide Number Placeholder 5"/>
          <p:cNvSpPr>
            <a:spLocks noGrp="1"/>
          </p:cNvSpPr>
          <p:nvPr>
            <p:ph type="sldNum" sz="quarter" idx="12"/>
          </p:nvPr>
        </p:nvSpPr>
        <p:spPr/>
        <p:txBody>
          <a:bodyPr/>
          <a:lstStyle>
            <a:lvl1pPr>
              <a:defRPr/>
            </a:lvl1pPr>
          </a:lstStyle>
          <a:p>
            <a:pPr>
              <a:defRPr/>
            </a:pPr>
            <a:fld id="{F053DC5B-DAE9-40C4-B94D-550418CD1BB7}" type="slidenum">
              <a:rPr lang="ru-RU" altLang="uk-UA"/>
              <a:pPr>
                <a:defRPr/>
              </a:pPr>
              <a:t>‹№›</a:t>
            </a:fld>
            <a:endParaRPr lang="ru-RU" altLang="uk-U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smtClean="0"/>
              <a:t>Зразок заголовка</a:t>
            </a:r>
            <a:endParaRPr lang="en-US"/>
          </a:p>
        </p:txBody>
      </p:sp>
      <p:sp>
        <p:nvSpPr>
          <p:cNvPr id="3" name="Date Placeholder 3"/>
          <p:cNvSpPr>
            <a:spLocks noGrp="1"/>
          </p:cNvSpPr>
          <p:nvPr>
            <p:ph type="dt" sz="half" idx="10"/>
          </p:nvPr>
        </p:nvSpPr>
        <p:spPr/>
        <p:txBody>
          <a:bodyPr/>
          <a:lstStyle>
            <a:lvl1pPr>
              <a:defRPr/>
            </a:lvl1pPr>
          </a:lstStyle>
          <a:p>
            <a:pPr>
              <a:defRPr/>
            </a:pPr>
            <a:endParaRPr lang="ru-RU" altLang="uk-UA"/>
          </a:p>
        </p:txBody>
      </p:sp>
      <p:sp>
        <p:nvSpPr>
          <p:cNvPr id="4" name="Footer Placeholder 4"/>
          <p:cNvSpPr>
            <a:spLocks noGrp="1"/>
          </p:cNvSpPr>
          <p:nvPr>
            <p:ph type="ftr" sz="quarter" idx="11"/>
          </p:nvPr>
        </p:nvSpPr>
        <p:spPr/>
        <p:txBody>
          <a:bodyPr/>
          <a:lstStyle>
            <a:lvl1pPr>
              <a:defRPr/>
            </a:lvl1pPr>
          </a:lstStyle>
          <a:p>
            <a:pPr>
              <a:defRPr/>
            </a:pPr>
            <a:endParaRPr lang="ru-RU" altLang="uk-UA"/>
          </a:p>
        </p:txBody>
      </p:sp>
      <p:sp>
        <p:nvSpPr>
          <p:cNvPr id="5" name="Slide Number Placeholder 5"/>
          <p:cNvSpPr>
            <a:spLocks noGrp="1"/>
          </p:cNvSpPr>
          <p:nvPr>
            <p:ph type="sldNum" sz="quarter" idx="12"/>
          </p:nvPr>
        </p:nvSpPr>
        <p:spPr/>
        <p:txBody>
          <a:bodyPr/>
          <a:lstStyle>
            <a:lvl1pPr>
              <a:defRPr/>
            </a:lvl1pPr>
          </a:lstStyle>
          <a:p>
            <a:pPr>
              <a:defRPr/>
            </a:pPr>
            <a:fld id="{AABD3172-83D7-4A6D-873F-9AADD80DACBE}" type="slidenum">
              <a:rPr lang="ru-RU" altLang="uk-UA"/>
              <a:pPr>
                <a:defRPr/>
              </a:pPr>
              <a:t>‹№›</a:t>
            </a:fld>
            <a:endParaRPr lang="ru-RU" altLang="uk-U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ltLang="uk-UA"/>
          </a:p>
        </p:txBody>
      </p:sp>
      <p:sp>
        <p:nvSpPr>
          <p:cNvPr id="3" name="Footer Placeholder 4"/>
          <p:cNvSpPr>
            <a:spLocks noGrp="1"/>
          </p:cNvSpPr>
          <p:nvPr>
            <p:ph type="ftr" sz="quarter" idx="11"/>
          </p:nvPr>
        </p:nvSpPr>
        <p:spPr/>
        <p:txBody>
          <a:bodyPr/>
          <a:lstStyle>
            <a:lvl1pPr>
              <a:defRPr/>
            </a:lvl1pPr>
          </a:lstStyle>
          <a:p>
            <a:pPr>
              <a:defRPr/>
            </a:pPr>
            <a:endParaRPr lang="ru-RU" altLang="uk-UA"/>
          </a:p>
        </p:txBody>
      </p:sp>
      <p:sp>
        <p:nvSpPr>
          <p:cNvPr id="4" name="Slide Number Placeholder 5"/>
          <p:cNvSpPr>
            <a:spLocks noGrp="1"/>
          </p:cNvSpPr>
          <p:nvPr>
            <p:ph type="sldNum" sz="quarter" idx="12"/>
          </p:nvPr>
        </p:nvSpPr>
        <p:spPr/>
        <p:txBody>
          <a:bodyPr/>
          <a:lstStyle>
            <a:lvl1pPr>
              <a:defRPr/>
            </a:lvl1pPr>
          </a:lstStyle>
          <a:p>
            <a:pPr>
              <a:defRPr/>
            </a:pPr>
            <a:fld id="{411C2F50-CD39-4C3A-BD8F-9BFFA058FE55}" type="slidenum">
              <a:rPr lang="ru-RU" altLang="uk-UA"/>
              <a:pPr>
                <a:defRPr/>
              </a:pPr>
              <a:t>‹№›</a:t>
            </a:fld>
            <a:endParaRPr lang="ru-RU" altLang="uk-U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uk-UA" smtClean="0"/>
              <a:t>Зразок заголовка</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uk-UA" smtClean="0"/>
              <a:t>Зразок тексту</a:t>
            </a:r>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04492428-2315-4C0B-8505-A332A14C1CE1}" type="slidenum">
              <a:rPr lang="ru-RU" altLang="uk-UA"/>
              <a:pPr>
                <a:defRPr/>
              </a:pPr>
              <a:t>‹№›</a:t>
            </a:fld>
            <a:endParaRPr lang="ru-RU" alt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B5BB14D3-5984-4F70-9AB7-FA81BA9E92C9}" type="slidenum">
              <a:rPr lang="ru-RU" altLang="uk-UA"/>
              <a:pPr>
                <a:defRPr/>
              </a:pPr>
              <a:t>‹№›</a:t>
            </a:fld>
            <a:endParaRPr lang="ru-RU" altLang="uk-U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uk-UA" smtClean="0"/>
              <a:t>Зразок заголовка</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uk-UA" noProof="0" smtClean="0"/>
              <a:t>Клацніть піктограму, щоб додати зображення</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uk-UA" smtClean="0"/>
              <a:t>Зразок тексту</a:t>
            </a:r>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CD7BC99F-F725-4802-A2D8-B9BFB604AB81}" type="slidenum">
              <a:rPr lang="ru-RU" altLang="uk-UA"/>
              <a:pPr>
                <a:defRPr/>
              </a:pPr>
              <a:t>‹№›</a:t>
            </a:fld>
            <a:endParaRPr lang="ru-RU" altLang="uk-U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7266CC53-39FE-4450-93EE-93DCBC6F9401}" type="slidenum">
              <a:rPr lang="ru-RU" altLang="uk-UA"/>
              <a:pPr>
                <a:defRPr/>
              </a:pPr>
              <a:t>‹№›</a:t>
            </a:fld>
            <a:endParaRPr lang="ru-RU" altLang="uk-U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uk-UA" smtClean="0"/>
              <a:t>Зразок заголовка</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03FC014D-851E-4783-BF53-32CE46CDE0BF}" type="slidenum">
              <a:rPr lang="ru-RU" altLang="uk-UA"/>
              <a:pPr>
                <a:defRPr/>
              </a:pPr>
              <a:t>‹№›</a:t>
            </a:fld>
            <a:endParaRPr lang="ru-RU" altLang="uk-U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uk-UA" smtClean="0"/>
              <a:t>Зразок заголовка</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4" name="Date Placeholder 3"/>
          <p:cNvSpPr>
            <a:spLocks noGrp="1"/>
          </p:cNvSpPr>
          <p:nvPr>
            <p:ph type="dt" sz="half" idx="10"/>
          </p:nvPr>
        </p:nvSpPr>
        <p:spPr>
          <a:xfrm>
            <a:off x="7325773" y="6117336"/>
            <a:ext cx="857473" cy="365125"/>
          </a:xfrm>
        </p:spPr>
        <p:txBody>
          <a:bodyPr/>
          <a:lstStyle/>
          <a:p>
            <a:pPr>
              <a:defRPr/>
            </a:pPr>
            <a:endParaRPr lang="ru-RU" altLang="uk-UA"/>
          </a:p>
        </p:txBody>
      </p:sp>
      <p:sp>
        <p:nvSpPr>
          <p:cNvPr id="5" name="Footer Placeholder 4"/>
          <p:cNvSpPr>
            <a:spLocks noGrp="1"/>
          </p:cNvSpPr>
          <p:nvPr>
            <p:ph type="ftr" sz="quarter" idx="11"/>
          </p:nvPr>
        </p:nvSpPr>
        <p:spPr>
          <a:xfrm>
            <a:off x="3623733" y="6117336"/>
            <a:ext cx="3609438" cy="365125"/>
          </a:xfrm>
        </p:spPr>
        <p:txBody>
          <a:bodyPr/>
          <a:lstStyle/>
          <a:p>
            <a:pPr>
              <a:defRPr/>
            </a:pPr>
            <a:endParaRPr lang="ru-RU" altLang="uk-UA"/>
          </a:p>
        </p:txBody>
      </p:sp>
      <p:sp>
        <p:nvSpPr>
          <p:cNvPr id="6" name="Slide Number Placeholder 5"/>
          <p:cNvSpPr>
            <a:spLocks noGrp="1"/>
          </p:cNvSpPr>
          <p:nvPr>
            <p:ph type="sldNum" sz="quarter" idx="12"/>
          </p:nvPr>
        </p:nvSpPr>
        <p:spPr>
          <a:xfrm>
            <a:off x="8275320" y="6117336"/>
            <a:ext cx="411480" cy="365125"/>
          </a:xfrm>
        </p:spPr>
        <p:txBody>
          <a:bodyPr/>
          <a:lstStyle/>
          <a:p>
            <a:pPr>
              <a:defRPr/>
            </a:pPr>
            <a:fld id="{3C6875A8-E861-44D9-87AA-A6C107EF7D7B}" type="slidenum">
              <a:rPr lang="ru-RU" altLang="uk-UA" smtClean="0"/>
              <a:pPr>
                <a:defRPr/>
              </a:pPr>
              <a:t>‹№›</a:t>
            </a:fld>
            <a:endParaRPr lang="ru-RU" altLang="uk-UA"/>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7826246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a:xfrm>
            <a:off x="7344329" y="6108173"/>
            <a:ext cx="857473" cy="365125"/>
          </a:xfrm>
        </p:spPr>
        <p:txBody>
          <a:bodyPr/>
          <a:lstStyle/>
          <a:p>
            <a:pPr>
              <a:defRPr/>
            </a:pPr>
            <a:endParaRPr lang="ru-RU" altLang="uk-UA"/>
          </a:p>
        </p:txBody>
      </p:sp>
      <p:sp>
        <p:nvSpPr>
          <p:cNvPr id="5" name="Footer Placeholder 4"/>
          <p:cNvSpPr>
            <a:spLocks noGrp="1"/>
          </p:cNvSpPr>
          <p:nvPr>
            <p:ph type="ftr" sz="quarter" idx="11"/>
          </p:nvPr>
        </p:nvSpPr>
        <p:spPr>
          <a:xfrm>
            <a:off x="1972647" y="6108173"/>
            <a:ext cx="5314517" cy="365125"/>
          </a:xfrm>
        </p:spPr>
        <p:txBody>
          <a:bodyPr/>
          <a:lstStyle/>
          <a:p>
            <a:pPr>
              <a:defRPr/>
            </a:pPr>
            <a:endParaRPr lang="ru-RU" altLang="uk-UA"/>
          </a:p>
        </p:txBody>
      </p:sp>
      <p:sp>
        <p:nvSpPr>
          <p:cNvPr id="6" name="Slide Number Placeholder 5"/>
          <p:cNvSpPr>
            <a:spLocks noGrp="1"/>
          </p:cNvSpPr>
          <p:nvPr>
            <p:ph type="sldNum" sz="quarter" idx="12"/>
          </p:nvPr>
        </p:nvSpPr>
        <p:spPr>
          <a:xfrm>
            <a:off x="8258967" y="6108173"/>
            <a:ext cx="427833" cy="365125"/>
          </a:xfrm>
        </p:spPr>
        <p:txBody>
          <a:bodyPr/>
          <a:lstStyle/>
          <a:p>
            <a:pPr>
              <a:defRPr/>
            </a:pPr>
            <a:fld id="{D1132D07-32A4-48A2-82FE-10BCD945823B}" type="slidenum">
              <a:rPr lang="ru-RU" altLang="uk-UA" smtClean="0"/>
              <a:pPr>
                <a:defRPr/>
              </a:pPr>
              <a:t>‹№›</a:t>
            </a:fld>
            <a:endParaRPr lang="ru-RU" altLang="uk-UA"/>
          </a:p>
        </p:txBody>
      </p:sp>
    </p:spTree>
    <p:extLst>
      <p:ext uri="{BB962C8B-B14F-4D97-AF65-F5344CB8AC3E}">
        <p14:creationId xmlns:p14="http://schemas.microsoft.com/office/powerpoint/2010/main" val="32935985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a:xfrm>
            <a:off x="8273317" y="6116070"/>
            <a:ext cx="413483" cy="365125"/>
          </a:xfrm>
        </p:spPr>
        <p:txBody>
          <a:bodyPr/>
          <a:lstStyle/>
          <a:p>
            <a:pPr>
              <a:defRPr/>
            </a:pPr>
            <a:fld id="{993532A5-28C3-4895-A890-062D1C8E8BEC}" type="slidenum">
              <a:rPr lang="ru-RU" altLang="uk-UA" smtClean="0"/>
              <a:pPr>
                <a:defRPr/>
              </a:pPr>
              <a:t>‹№›</a:t>
            </a:fld>
            <a:endParaRPr lang="ru-RU" altLang="uk-UA"/>
          </a:p>
        </p:txBody>
      </p:sp>
    </p:spTree>
    <p:extLst>
      <p:ext uri="{BB962C8B-B14F-4D97-AF65-F5344CB8AC3E}">
        <p14:creationId xmlns:p14="http://schemas.microsoft.com/office/powerpoint/2010/main" val="36860483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C3A538C5-35EE-4876-816F-FFE11C080EDC}" type="slidenum">
              <a:rPr lang="ru-RU" altLang="uk-UA" smtClean="0"/>
              <a:pPr>
                <a:defRPr/>
              </a:pPr>
              <a:t>‹№›</a:t>
            </a:fld>
            <a:endParaRPr lang="ru-RU" altLang="uk-UA"/>
          </a:p>
        </p:txBody>
      </p:sp>
    </p:spTree>
    <p:extLst>
      <p:ext uri="{BB962C8B-B14F-4D97-AF65-F5344CB8AC3E}">
        <p14:creationId xmlns:p14="http://schemas.microsoft.com/office/powerpoint/2010/main" val="17375116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pPr>
              <a:defRPr/>
            </a:pPr>
            <a:endParaRPr lang="ru-RU" altLang="uk-UA"/>
          </a:p>
        </p:txBody>
      </p:sp>
      <p:sp>
        <p:nvSpPr>
          <p:cNvPr id="8" name="Footer Placeholder 7"/>
          <p:cNvSpPr>
            <a:spLocks noGrp="1"/>
          </p:cNvSpPr>
          <p:nvPr>
            <p:ph type="ftr" sz="quarter" idx="11"/>
          </p:nvPr>
        </p:nvSpPr>
        <p:spPr/>
        <p:txBody>
          <a:bodyPr/>
          <a:lstStyle/>
          <a:p>
            <a:pPr>
              <a:defRPr/>
            </a:pPr>
            <a:endParaRPr lang="ru-RU" altLang="uk-UA"/>
          </a:p>
        </p:txBody>
      </p:sp>
      <p:sp>
        <p:nvSpPr>
          <p:cNvPr id="9" name="Slide Number Placeholder 8"/>
          <p:cNvSpPr>
            <a:spLocks noGrp="1"/>
          </p:cNvSpPr>
          <p:nvPr>
            <p:ph type="sldNum" sz="quarter" idx="12"/>
          </p:nvPr>
        </p:nvSpPr>
        <p:spPr/>
        <p:txBody>
          <a:bodyPr/>
          <a:lstStyle/>
          <a:p>
            <a:pPr>
              <a:defRPr/>
            </a:pPr>
            <a:fld id="{F053DC5B-DAE9-40C4-B94D-550418CD1BB7}" type="slidenum">
              <a:rPr lang="ru-RU" altLang="uk-UA" smtClean="0"/>
              <a:pPr>
                <a:defRPr/>
              </a:pPr>
              <a:t>‹№›</a:t>
            </a:fld>
            <a:endParaRPr lang="ru-RU" altLang="uk-UA"/>
          </a:p>
        </p:txBody>
      </p:sp>
    </p:spTree>
    <p:extLst>
      <p:ext uri="{BB962C8B-B14F-4D97-AF65-F5344CB8AC3E}">
        <p14:creationId xmlns:p14="http://schemas.microsoft.com/office/powerpoint/2010/main" val="15681648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pPr>
              <a:defRPr/>
            </a:pPr>
            <a:endParaRPr lang="ru-RU" altLang="uk-UA"/>
          </a:p>
        </p:txBody>
      </p:sp>
      <p:sp>
        <p:nvSpPr>
          <p:cNvPr id="4" name="Footer Placeholder 3"/>
          <p:cNvSpPr>
            <a:spLocks noGrp="1"/>
          </p:cNvSpPr>
          <p:nvPr>
            <p:ph type="ftr" sz="quarter" idx="11"/>
          </p:nvPr>
        </p:nvSpPr>
        <p:spPr/>
        <p:txBody>
          <a:bodyPr/>
          <a:lstStyle/>
          <a:p>
            <a:pPr>
              <a:defRPr/>
            </a:pPr>
            <a:endParaRPr lang="ru-RU" altLang="uk-UA"/>
          </a:p>
        </p:txBody>
      </p:sp>
      <p:sp>
        <p:nvSpPr>
          <p:cNvPr id="5" name="Slide Number Placeholder 4"/>
          <p:cNvSpPr>
            <a:spLocks noGrp="1"/>
          </p:cNvSpPr>
          <p:nvPr>
            <p:ph type="sldNum" sz="quarter" idx="12"/>
          </p:nvPr>
        </p:nvSpPr>
        <p:spPr/>
        <p:txBody>
          <a:bodyPr/>
          <a:lstStyle/>
          <a:p>
            <a:pPr>
              <a:defRPr/>
            </a:pPr>
            <a:fld id="{AABD3172-83D7-4A6D-873F-9AADD80DACBE}" type="slidenum">
              <a:rPr lang="ru-RU" altLang="uk-UA" smtClean="0"/>
              <a:pPr>
                <a:defRPr/>
              </a:pPr>
              <a:t>‹№›</a:t>
            </a:fld>
            <a:endParaRPr lang="ru-RU" altLang="uk-UA"/>
          </a:p>
        </p:txBody>
      </p:sp>
    </p:spTree>
    <p:extLst>
      <p:ext uri="{BB962C8B-B14F-4D97-AF65-F5344CB8AC3E}">
        <p14:creationId xmlns:p14="http://schemas.microsoft.com/office/powerpoint/2010/main" val="14242479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ltLang="uk-UA"/>
          </a:p>
        </p:txBody>
      </p:sp>
      <p:sp>
        <p:nvSpPr>
          <p:cNvPr id="3" name="Footer Placeholder 2"/>
          <p:cNvSpPr>
            <a:spLocks noGrp="1"/>
          </p:cNvSpPr>
          <p:nvPr>
            <p:ph type="ftr" sz="quarter" idx="11"/>
          </p:nvPr>
        </p:nvSpPr>
        <p:spPr/>
        <p:txBody>
          <a:bodyPr/>
          <a:lstStyle/>
          <a:p>
            <a:pPr>
              <a:defRPr/>
            </a:pPr>
            <a:endParaRPr lang="ru-RU" altLang="uk-UA"/>
          </a:p>
        </p:txBody>
      </p:sp>
      <p:sp>
        <p:nvSpPr>
          <p:cNvPr id="4" name="Slide Number Placeholder 3"/>
          <p:cNvSpPr>
            <a:spLocks noGrp="1"/>
          </p:cNvSpPr>
          <p:nvPr>
            <p:ph type="sldNum" sz="quarter" idx="12"/>
          </p:nvPr>
        </p:nvSpPr>
        <p:spPr/>
        <p:txBody>
          <a:bodyPr/>
          <a:lstStyle/>
          <a:p>
            <a:pPr>
              <a:defRPr/>
            </a:pPr>
            <a:fld id="{411C2F50-CD39-4C3A-BD8F-9BFFA058FE55}" type="slidenum">
              <a:rPr lang="ru-RU" altLang="uk-UA" smtClean="0"/>
              <a:pPr>
                <a:defRPr/>
              </a:pPr>
              <a:t>‹№›</a:t>
            </a:fld>
            <a:endParaRPr lang="ru-RU" altLang="uk-UA"/>
          </a:p>
        </p:txBody>
      </p:sp>
    </p:spTree>
    <p:extLst>
      <p:ext uri="{BB962C8B-B14F-4D97-AF65-F5344CB8AC3E}">
        <p14:creationId xmlns:p14="http://schemas.microsoft.com/office/powerpoint/2010/main" val="1256984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uk-UA" smtClean="0"/>
              <a:t>Зразок заголовка</a:t>
            </a:r>
            <a:endParaRPr lang="en-US" dirty="0"/>
          </a:p>
        </p:txBody>
      </p:sp>
      <p:sp>
        <p:nvSpPr>
          <p:cNvPr id="3" name="Text Placeholder 2"/>
          <p:cNvSpPr>
            <a:spLocks noGrp="1"/>
          </p:cNvSpPr>
          <p:nvPr>
            <p:ph type="body" idx="1"/>
          </p:nvPr>
        </p:nvSpPr>
        <p:spPr>
          <a:xfrm>
            <a:off x="623888" y="4552634"/>
            <a:ext cx="7886700" cy="1500187"/>
          </a:xfrm>
        </p:spPr>
        <p:txBody>
          <a:bodyPr anchor="t"/>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lvl1pPr>
              <a:defRPr/>
            </a:lvl1pPr>
          </a:lstStyle>
          <a:p>
            <a:pPr>
              <a:defRPr/>
            </a:pPr>
            <a:endParaRPr lang="ru-RU" altLang="uk-UA"/>
          </a:p>
        </p:txBody>
      </p:sp>
      <p:sp>
        <p:nvSpPr>
          <p:cNvPr id="5" name="Footer Placeholder 4"/>
          <p:cNvSpPr>
            <a:spLocks noGrp="1"/>
          </p:cNvSpPr>
          <p:nvPr>
            <p:ph type="ftr" sz="quarter" idx="11"/>
          </p:nvPr>
        </p:nvSpPr>
        <p:spPr/>
        <p:txBody>
          <a:bodyPr/>
          <a:lstStyle>
            <a:lvl1pPr>
              <a:defRPr/>
            </a:lvl1pPr>
          </a:lstStyle>
          <a:p>
            <a:pPr>
              <a:defRPr/>
            </a:pPr>
            <a:endParaRPr lang="ru-RU" altLang="uk-UA"/>
          </a:p>
        </p:txBody>
      </p:sp>
      <p:sp>
        <p:nvSpPr>
          <p:cNvPr id="6" name="Slide Number Placeholder 5"/>
          <p:cNvSpPr>
            <a:spLocks noGrp="1"/>
          </p:cNvSpPr>
          <p:nvPr>
            <p:ph type="sldNum" sz="quarter" idx="12"/>
          </p:nvPr>
        </p:nvSpPr>
        <p:spPr/>
        <p:txBody>
          <a:bodyPr/>
          <a:lstStyle>
            <a:lvl1pPr>
              <a:defRPr/>
            </a:lvl1pPr>
          </a:lstStyle>
          <a:p>
            <a:pPr>
              <a:defRPr/>
            </a:pPr>
            <a:fld id="{ADFC432F-9996-4433-BAB1-A235F58BE266}" type="slidenum">
              <a:rPr lang="ru-RU" altLang="uk-UA"/>
              <a:pPr>
                <a:defRPr/>
              </a:pPr>
              <a:t>‹№›</a:t>
            </a:fld>
            <a:endParaRPr lang="ru-RU" altLang="uk-UA"/>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uk-UA" smtClean="0"/>
              <a:t>Зразок заголовка</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04492428-2315-4C0B-8505-A332A14C1CE1}" type="slidenum">
              <a:rPr lang="ru-RU" altLang="uk-UA" smtClean="0"/>
              <a:pPr>
                <a:defRPr/>
              </a:pPr>
              <a:t>‹№›</a:t>
            </a:fld>
            <a:endParaRPr lang="ru-RU" altLang="uk-UA"/>
          </a:p>
        </p:txBody>
      </p:sp>
    </p:spTree>
    <p:extLst>
      <p:ext uri="{BB962C8B-B14F-4D97-AF65-F5344CB8AC3E}">
        <p14:creationId xmlns:p14="http://schemas.microsoft.com/office/powerpoint/2010/main" val="27258677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uk-UA" smtClean="0"/>
              <a:t>Зразок заголовка</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CD7BC99F-F725-4802-A2D8-B9BFB604AB81}" type="slidenum">
              <a:rPr lang="ru-RU" altLang="uk-UA" smtClean="0"/>
              <a:pPr>
                <a:defRPr/>
              </a:pPr>
              <a:t>‹№›</a:t>
            </a:fld>
            <a:endParaRPr lang="ru-RU" altLang="uk-UA"/>
          </a:p>
        </p:txBody>
      </p:sp>
    </p:spTree>
    <p:extLst>
      <p:ext uri="{BB962C8B-B14F-4D97-AF65-F5344CB8AC3E}">
        <p14:creationId xmlns:p14="http://schemas.microsoft.com/office/powerpoint/2010/main" val="2637420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pPr>
              <a:defRPr/>
            </a:pPr>
            <a:endParaRPr lang="ru-RU" altLang="uk-UA"/>
          </a:p>
        </p:txBody>
      </p:sp>
      <p:sp>
        <p:nvSpPr>
          <p:cNvPr id="6" name="Footer Placeholder 5"/>
          <p:cNvSpPr>
            <a:spLocks noGrp="1"/>
          </p:cNvSpPr>
          <p:nvPr>
            <p:ph type="ftr" sz="quarter" idx="11"/>
          </p:nvPr>
        </p:nvSpPr>
        <p:spPr/>
        <p:txBody>
          <a:bodyPr/>
          <a:lstStyle/>
          <a:p>
            <a:pPr>
              <a:defRPr/>
            </a:pPr>
            <a:endParaRPr lang="ru-RU" altLang="uk-UA"/>
          </a:p>
        </p:txBody>
      </p:sp>
      <p:sp>
        <p:nvSpPr>
          <p:cNvPr id="7" name="Slide Number Placeholder 6"/>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19758949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17984742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uk-UA" smtClean="0"/>
              <a:t>Зразок заголовка</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Зразок тексту</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7475256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27231349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uk-UA" smtClean="0"/>
              <a:t>Зразок заголовка</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uk-UA" smtClean="0"/>
              <a:t>Зразок тексту</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1284142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uk-UA" smtClean="0"/>
              <a:t>Зразок заголовка</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smtClean="0"/>
              <a:t>Зразок тексту</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B6BAAAA-5FEB-404E-8CD8-D174111EFA43}" type="slidenum">
              <a:rPr lang="ru-RU" altLang="uk-UA" smtClean="0"/>
              <a:pPr>
                <a:defRPr/>
              </a:pPr>
              <a:t>‹№›</a:t>
            </a:fld>
            <a:endParaRPr lang="ru-RU" altLang="uk-UA"/>
          </a:p>
        </p:txBody>
      </p:sp>
    </p:spTree>
    <p:extLst>
      <p:ext uri="{BB962C8B-B14F-4D97-AF65-F5344CB8AC3E}">
        <p14:creationId xmlns:p14="http://schemas.microsoft.com/office/powerpoint/2010/main" val="3050379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7266CC53-39FE-4450-93EE-93DCBC6F9401}" type="slidenum">
              <a:rPr lang="ru-RU" altLang="uk-UA" smtClean="0"/>
              <a:pPr>
                <a:defRPr/>
              </a:pPr>
              <a:t>‹№›</a:t>
            </a:fld>
            <a:endParaRPr lang="ru-RU" altLang="uk-UA"/>
          </a:p>
        </p:txBody>
      </p:sp>
    </p:spTree>
    <p:extLst>
      <p:ext uri="{BB962C8B-B14F-4D97-AF65-F5344CB8AC3E}">
        <p14:creationId xmlns:p14="http://schemas.microsoft.com/office/powerpoint/2010/main" val="13742278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uk-UA" smtClean="0"/>
              <a:t>Зразок заголовка</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pPr>
              <a:defRPr/>
            </a:pPr>
            <a:endParaRPr lang="ru-RU" altLang="uk-UA"/>
          </a:p>
        </p:txBody>
      </p:sp>
      <p:sp>
        <p:nvSpPr>
          <p:cNvPr id="5" name="Footer Placeholder 4"/>
          <p:cNvSpPr>
            <a:spLocks noGrp="1"/>
          </p:cNvSpPr>
          <p:nvPr>
            <p:ph type="ftr" sz="quarter" idx="11"/>
          </p:nvPr>
        </p:nvSpPr>
        <p:spPr/>
        <p:txBody>
          <a:bodyPr/>
          <a:lstStyle/>
          <a:p>
            <a:pPr>
              <a:defRPr/>
            </a:pPr>
            <a:endParaRPr lang="ru-RU" altLang="uk-UA"/>
          </a:p>
        </p:txBody>
      </p:sp>
      <p:sp>
        <p:nvSpPr>
          <p:cNvPr id="6" name="Slide Number Placeholder 5"/>
          <p:cNvSpPr>
            <a:spLocks noGrp="1"/>
          </p:cNvSpPr>
          <p:nvPr>
            <p:ph type="sldNum" sz="quarter" idx="12"/>
          </p:nvPr>
        </p:nvSpPr>
        <p:spPr/>
        <p:txBody>
          <a:bodyPr/>
          <a:lstStyle/>
          <a:p>
            <a:pPr>
              <a:defRPr/>
            </a:pPr>
            <a:fld id="{03FC014D-851E-4783-BF53-32CE46CDE0BF}" type="slidenum">
              <a:rPr lang="ru-RU" altLang="uk-UA" smtClean="0"/>
              <a:pPr>
                <a:defRPr/>
              </a:pPr>
              <a:t>‹№›</a:t>
            </a:fld>
            <a:endParaRPr lang="ru-RU" altLang="uk-UA"/>
          </a:p>
        </p:txBody>
      </p:sp>
    </p:spTree>
    <p:extLst>
      <p:ext uri="{BB962C8B-B14F-4D97-AF65-F5344CB8AC3E}">
        <p14:creationId xmlns:p14="http://schemas.microsoft.com/office/powerpoint/2010/main" val="2797850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B9DAB1BD-C396-4D1C-8433-8F8419C6EE21}" type="slidenum">
              <a:rPr lang="ru-RU" altLang="uk-UA"/>
              <a:pPr>
                <a:defRPr/>
              </a:pPr>
              <a:t>‹№›</a:t>
            </a:fld>
            <a:endParaRPr lang="ru-RU" alt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Порівняння">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smtClean="0"/>
              <a:t>Зразок тексту</a:t>
            </a:r>
          </a:p>
        </p:txBody>
      </p:sp>
      <p:sp>
        <p:nvSpPr>
          <p:cNvPr id="4" name="Content Placeholder 3"/>
          <p:cNvSpPr>
            <a:spLocks noGrp="1"/>
          </p:cNvSpPr>
          <p:nvPr>
            <p:ph sz="half" idx="2"/>
          </p:nvPr>
        </p:nvSpPr>
        <p:spPr>
          <a:xfrm>
            <a:off x="633845" y="2507551"/>
            <a:ext cx="3867150" cy="3680525"/>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smtClean="0"/>
              <a:t>Зразок тексту</a:t>
            </a:r>
          </a:p>
        </p:txBody>
      </p:sp>
      <p:sp>
        <p:nvSpPr>
          <p:cNvPr id="6" name="Content Placeholder 5"/>
          <p:cNvSpPr>
            <a:spLocks noGrp="1"/>
          </p:cNvSpPr>
          <p:nvPr>
            <p:ph sz="quarter" idx="4"/>
          </p:nvPr>
        </p:nvSpPr>
        <p:spPr>
          <a:xfrm>
            <a:off x="4629150" y="2507551"/>
            <a:ext cx="3886201" cy="3680525"/>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10" name="Title 9"/>
          <p:cNvSpPr>
            <a:spLocks noGrp="1"/>
          </p:cNvSpPr>
          <p:nvPr>
            <p:ph type="title"/>
          </p:nvPr>
        </p:nvSpPr>
        <p:spPr/>
        <p:txBody>
          <a:bodyPr/>
          <a:lstStyle/>
          <a:p>
            <a:r>
              <a:rPr lang="uk-UA" smtClean="0"/>
              <a:t>Зразок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endParaRPr lang="ru-RU" altLang="uk-UA"/>
          </a:p>
        </p:txBody>
      </p:sp>
      <p:sp>
        <p:nvSpPr>
          <p:cNvPr id="8" name="Footer Placeholder 4"/>
          <p:cNvSpPr>
            <a:spLocks noGrp="1"/>
          </p:cNvSpPr>
          <p:nvPr>
            <p:ph type="ftr" sz="quarter" idx="11"/>
          </p:nvPr>
        </p:nvSpPr>
        <p:spPr/>
        <p:txBody>
          <a:bodyPr/>
          <a:lstStyle>
            <a:lvl1pPr>
              <a:defRPr/>
            </a:lvl1pPr>
          </a:lstStyle>
          <a:p>
            <a:pPr>
              <a:defRPr/>
            </a:pPr>
            <a:endParaRPr lang="ru-RU" altLang="uk-UA"/>
          </a:p>
        </p:txBody>
      </p:sp>
      <p:sp>
        <p:nvSpPr>
          <p:cNvPr id="9" name="Slide Number Placeholder 5"/>
          <p:cNvSpPr>
            <a:spLocks noGrp="1"/>
          </p:cNvSpPr>
          <p:nvPr>
            <p:ph type="sldNum" sz="quarter" idx="12"/>
          </p:nvPr>
        </p:nvSpPr>
        <p:spPr/>
        <p:txBody>
          <a:bodyPr/>
          <a:lstStyle>
            <a:lvl1pPr>
              <a:defRPr/>
            </a:lvl1pPr>
          </a:lstStyle>
          <a:p>
            <a:pPr>
              <a:defRPr/>
            </a:pPr>
            <a:fld id="{051BEF38-AF1C-4A1D-AEA8-F17F4E5856F1}" type="slidenum">
              <a:rPr lang="ru-RU" altLang="uk-UA"/>
              <a:pPr>
                <a:defRPr/>
              </a:pPr>
              <a:t>‹№›</a:t>
            </a:fld>
            <a:endParaRPr lang="ru-RU" alt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smtClean="0"/>
              <a:t>Зразок заголовка</a:t>
            </a:r>
            <a:endParaRPr lang="en-US"/>
          </a:p>
        </p:txBody>
      </p:sp>
      <p:sp>
        <p:nvSpPr>
          <p:cNvPr id="3" name="Date Placeholder 3"/>
          <p:cNvSpPr>
            <a:spLocks noGrp="1"/>
          </p:cNvSpPr>
          <p:nvPr>
            <p:ph type="dt" sz="half" idx="10"/>
          </p:nvPr>
        </p:nvSpPr>
        <p:spPr/>
        <p:txBody>
          <a:bodyPr/>
          <a:lstStyle>
            <a:lvl1pPr>
              <a:defRPr/>
            </a:lvl1pPr>
          </a:lstStyle>
          <a:p>
            <a:pPr>
              <a:defRPr/>
            </a:pPr>
            <a:endParaRPr lang="ru-RU" altLang="uk-UA"/>
          </a:p>
        </p:txBody>
      </p:sp>
      <p:sp>
        <p:nvSpPr>
          <p:cNvPr id="4" name="Footer Placeholder 4"/>
          <p:cNvSpPr>
            <a:spLocks noGrp="1"/>
          </p:cNvSpPr>
          <p:nvPr>
            <p:ph type="ftr" sz="quarter" idx="11"/>
          </p:nvPr>
        </p:nvSpPr>
        <p:spPr/>
        <p:txBody>
          <a:bodyPr/>
          <a:lstStyle>
            <a:lvl1pPr>
              <a:defRPr/>
            </a:lvl1pPr>
          </a:lstStyle>
          <a:p>
            <a:pPr>
              <a:defRPr/>
            </a:pPr>
            <a:endParaRPr lang="ru-RU" altLang="uk-UA"/>
          </a:p>
        </p:txBody>
      </p:sp>
      <p:sp>
        <p:nvSpPr>
          <p:cNvPr id="5" name="Slide Number Placeholder 5"/>
          <p:cNvSpPr>
            <a:spLocks noGrp="1"/>
          </p:cNvSpPr>
          <p:nvPr>
            <p:ph type="sldNum" sz="quarter" idx="12"/>
          </p:nvPr>
        </p:nvSpPr>
        <p:spPr/>
        <p:txBody>
          <a:bodyPr/>
          <a:lstStyle>
            <a:lvl1pPr>
              <a:defRPr/>
            </a:lvl1pPr>
          </a:lstStyle>
          <a:p>
            <a:pPr>
              <a:defRPr/>
            </a:pPr>
            <a:fld id="{DC43529B-B36E-4FC7-93A3-DB8322CEAF23}" type="slidenum">
              <a:rPr lang="ru-RU" altLang="uk-UA"/>
              <a:pPr>
                <a:defRPr/>
              </a:pPr>
              <a:t>‹№›</a:t>
            </a:fld>
            <a:endParaRPr lang="ru-RU" alt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ltLang="uk-UA"/>
          </a:p>
        </p:txBody>
      </p:sp>
      <p:sp>
        <p:nvSpPr>
          <p:cNvPr id="3" name="Footer Placeholder 4"/>
          <p:cNvSpPr>
            <a:spLocks noGrp="1"/>
          </p:cNvSpPr>
          <p:nvPr>
            <p:ph type="ftr" sz="quarter" idx="11"/>
          </p:nvPr>
        </p:nvSpPr>
        <p:spPr/>
        <p:txBody>
          <a:bodyPr/>
          <a:lstStyle>
            <a:lvl1pPr>
              <a:defRPr/>
            </a:lvl1pPr>
          </a:lstStyle>
          <a:p>
            <a:pPr>
              <a:defRPr/>
            </a:pPr>
            <a:endParaRPr lang="ru-RU" altLang="uk-UA"/>
          </a:p>
        </p:txBody>
      </p:sp>
      <p:sp>
        <p:nvSpPr>
          <p:cNvPr id="4" name="Slide Number Placeholder 5"/>
          <p:cNvSpPr>
            <a:spLocks noGrp="1"/>
          </p:cNvSpPr>
          <p:nvPr>
            <p:ph type="sldNum" sz="quarter" idx="12"/>
          </p:nvPr>
        </p:nvSpPr>
        <p:spPr/>
        <p:txBody>
          <a:bodyPr/>
          <a:lstStyle>
            <a:lvl1pPr>
              <a:defRPr/>
            </a:lvl1pPr>
          </a:lstStyle>
          <a:p>
            <a:pPr>
              <a:defRPr/>
            </a:pPr>
            <a:fld id="{04D308D7-E6E3-4358-9DFD-56BE21C5EA5E}" type="slidenum">
              <a:rPr lang="ru-RU" altLang="uk-UA"/>
              <a:pPr>
                <a:defRPr/>
              </a:pPr>
              <a:t>‹№›</a:t>
            </a:fld>
            <a:endParaRPr lang="ru-RU" alt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uk-UA" smtClean="0"/>
              <a:t>Зразок заголовка</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630936" y="2057399"/>
            <a:ext cx="2948940" cy="3810001"/>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uk-UA" smtClean="0"/>
              <a:t>Зразок тексту</a:t>
            </a:r>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5BA6D217-FB67-43CD-9F0F-AB8A8CE17F77}" type="slidenum">
              <a:rPr lang="ru-RU" altLang="uk-UA"/>
              <a:pPr>
                <a:defRPr/>
              </a:pPr>
              <a:t>‹№›</a:t>
            </a:fld>
            <a:endParaRPr lang="ru-RU" alt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uk-UA" smtClean="0"/>
              <a:t>Зразок заголовка</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uk-UA" noProof="0" smtClean="0"/>
              <a:t>Клацніть піктограму, щоб додати зображення</a:t>
            </a:r>
            <a:endParaRPr lang="en-US" noProof="0" dirty="0"/>
          </a:p>
        </p:txBody>
      </p:sp>
      <p:sp>
        <p:nvSpPr>
          <p:cNvPr id="4" name="Text Placeholder 3"/>
          <p:cNvSpPr>
            <a:spLocks noGrp="1"/>
          </p:cNvSpPr>
          <p:nvPr>
            <p:ph type="body" sz="half" idx="2"/>
          </p:nvPr>
        </p:nvSpPr>
        <p:spPr>
          <a:xfrm>
            <a:off x="630936" y="2057400"/>
            <a:ext cx="2948940" cy="3810000"/>
          </a:xfrm>
        </p:spPr>
        <p:txBody>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uk-UA" smtClean="0"/>
              <a:t>Зразок тексту</a:t>
            </a:r>
          </a:p>
        </p:txBody>
      </p:sp>
      <p:sp>
        <p:nvSpPr>
          <p:cNvPr id="5" name="Date Placeholder 3"/>
          <p:cNvSpPr>
            <a:spLocks noGrp="1"/>
          </p:cNvSpPr>
          <p:nvPr>
            <p:ph type="dt" sz="half" idx="10"/>
          </p:nvPr>
        </p:nvSpPr>
        <p:spPr/>
        <p:txBody>
          <a:bodyPr/>
          <a:lstStyle>
            <a:lvl1pPr>
              <a:defRPr/>
            </a:lvl1pPr>
          </a:lstStyle>
          <a:p>
            <a:pPr>
              <a:defRPr/>
            </a:pPr>
            <a:endParaRPr lang="ru-RU" altLang="uk-UA"/>
          </a:p>
        </p:txBody>
      </p:sp>
      <p:sp>
        <p:nvSpPr>
          <p:cNvPr id="6" name="Footer Placeholder 4"/>
          <p:cNvSpPr>
            <a:spLocks noGrp="1"/>
          </p:cNvSpPr>
          <p:nvPr>
            <p:ph type="ftr" sz="quarter" idx="11"/>
          </p:nvPr>
        </p:nvSpPr>
        <p:spPr/>
        <p:txBody>
          <a:bodyPr/>
          <a:lstStyle>
            <a:lvl1pPr>
              <a:defRPr/>
            </a:lvl1pPr>
          </a:lstStyle>
          <a:p>
            <a:pPr>
              <a:defRPr/>
            </a:pPr>
            <a:endParaRPr lang="ru-RU" altLang="uk-UA"/>
          </a:p>
        </p:txBody>
      </p:sp>
      <p:sp>
        <p:nvSpPr>
          <p:cNvPr id="7" name="Slide Number Placeholder 5"/>
          <p:cNvSpPr>
            <a:spLocks noGrp="1"/>
          </p:cNvSpPr>
          <p:nvPr>
            <p:ph type="sldNum" sz="quarter" idx="12"/>
          </p:nvPr>
        </p:nvSpPr>
        <p:spPr/>
        <p:txBody>
          <a:bodyPr/>
          <a:lstStyle>
            <a:lvl1pPr>
              <a:defRPr/>
            </a:lvl1pPr>
          </a:lstStyle>
          <a:p>
            <a:pPr>
              <a:defRPr/>
            </a:pPr>
            <a:fld id="{EE85DC35-2D0A-4BCF-A057-C535398EAF37}" type="slidenum">
              <a:rPr lang="ru-RU" altLang="uk-UA"/>
              <a:pPr>
                <a:defRPr/>
              </a:pPr>
              <a:t>‹№›</a:t>
            </a:fld>
            <a:endParaRPr lang="ru-RU" alt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33413"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uk-UA" smtClean="0"/>
              <a:t>Зразок заголовка</a:t>
            </a:r>
            <a:endParaRPr lang="en-US" smtClean="0"/>
          </a:p>
        </p:txBody>
      </p:sp>
      <p:sp>
        <p:nvSpPr>
          <p:cNvPr id="3" name="Text Placeholder 2"/>
          <p:cNvSpPr>
            <a:spLocks noGrp="1"/>
          </p:cNvSpPr>
          <p:nvPr>
            <p:ph type="body" idx="1"/>
          </p:nvPr>
        </p:nvSpPr>
        <p:spPr>
          <a:xfrm>
            <a:off x="633413" y="1828800"/>
            <a:ext cx="78867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latin typeface="Arial" panose="020B0604020202020204" pitchFamily="34" charset="0"/>
                <a:cs typeface="+mn-cs"/>
              </a:defRPr>
            </a:lvl1pPr>
          </a:lstStyle>
          <a:p>
            <a:pPr>
              <a:defRPr/>
            </a:pPr>
            <a:endParaRPr lang="ru-RU" altLang="uk-UA"/>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latin typeface="Arial" panose="020B0604020202020204" pitchFamily="34" charset="0"/>
                <a:cs typeface="+mn-cs"/>
              </a:defRPr>
            </a:lvl1pPr>
          </a:lstStyle>
          <a:p>
            <a:pPr>
              <a:defRPr/>
            </a:pPr>
            <a:endParaRPr lang="ru-RU" altLang="uk-UA"/>
          </a:p>
        </p:txBody>
      </p:sp>
      <p:sp>
        <p:nvSpPr>
          <p:cNvPr id="6" name="Slide Number Placeholder 5"/>
          <p:cNvSpPr>
            <a:spLocks noGrp="1"/>
          </p:cNvSpPr>
          <p:nvPr>
            <p:ph type="sldNum" sz="quarter" idx="4"/>
          </p:nvPr>
        </p:nvSpPr>
        <p:spPr>
          <a:xfrm>
            <a:off x="6462713" y="6356350"/>
            <a:ext cx="2057400" cy="365125"/>
          </a:xfrm>
          <a:prstGeom prst="rect">
            <a:avLst/>
          </a:prstGeom>
        </p:spPr>
        <p:txBody>
          <a:bodyPr vert="horz" lIns="91440" tIns="45720" rIns="91440" bIns="45720" rtlCol="0" anchor="ctr"/>
          <a:lstStyle>
            <a:lvl1pPr algn="r">
              <a:defRPr sz="825" smtClean="0">
                <a:solidFill>
                  <a:schemeClr val="tx1">
                    <a:tint val="75000"/>
                  </a:schemeClr>
                </a:solidFill>
                <a:latin typeface="Arial" panose="020B0604020202020204" pitchFamily="34" charset="0"/>
                <a:cs typeface="+mn-cs"/>
              </a:defRPr>
            </a:lvl1pPr>
          </a:lstStyle>
          <a:p>
            <a:pPr>
              <a:defRPr/>
            </a:pPr>
            <a:fld id="{B49D399A-9D48-4E53-A5F2-C0892121D82B}" type="slidenum">
              <a:rPr lang="ru-RU" altLang="uk-UA"/>
              <a:pPr>
                <a:defRPr/>
              </a:pPr>
              <a:t>‹№›</a:t>
            </a:fld>
            <a:endParaRPr lang="ru-RU" altLang="uk-UA"/>
          </a:p>
        </p:txBody>
      </p:sp>
    </p:spTree>
  </p:cSld>
  <p:clrMap bg1="lt1" tx1="dk1" bg2="lt2" tx2="dk2" accent1="accent1" accent2="accent2" accent3="accent3" accent4="accent4" accent5="accent5" accent6="accent6" hlink="hlink" folHlink="folHlink"/>
  <p:sldLayoutIdLst>
    <p:sldLayoutId id="2147483731" r:id="rId1"/>
    <p:sldLayoutId id="2147483730" r:id="rId2"/>
    <p:sldLayoutId id="2147483729" r:id="rId3"/>
    <p:sldLayoutId id="2147483728" r:id="rId4"/>
    <p:sldLayoutId id="2147483727" r:id="rId5"/>
    <p:sldLayoutId id="2147483726" r:id="rId6"/>
    <p:sldLayoutId id="2147483725" r:id="rId7"/>
    <p:sldLayoutId id="2147483724" r:id="rId8"/>
    <p:sldLayoutId id="2147483723" r:id="rId9"/>
    <p:sldLayoutId id="2147483722" r:id="rId10"/>
    <p:sldLayoutId id="2147483721"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itchFamily="34" charset="0"/>
        </a:defRPr>
      </a:lvl2pPr>
      <a:lvl3pPr algn="l" defTabSz="685800" rtl="0" fontAlgn="base">
        <a:lnSpc>
          <a:spcPct val="90000"/>
        </a:lnSpc>
        <a:spcBef>
          <a:spcPct val="0"/>
        </a:spcBef>
        <a:spcAft>
          <a:spcPct val="0"/>
        </a:spcAft>
        <a:defRPr sz="3300">
          <a:solidFill>
            <a:schemeClr val="tx1"/>
          </a:solidFill>
          <a:latin typeface="Calibri Light" pitchFamily="34" charset="0"/>
        </a:defRPr>
      </a:lvl3pPr>
      <a:lvl4pPr algn="l" defTabSz="685800" rtl="0" fontAlgn="base">
        <a:lnSpc>
          <a:spcPct val="90000"/>
        </a:lnSpc>
        <a:spcBef>
          <a:spcPct val="0"/>
        </a:spcBef>
        <a:spcAft>
          <a:spcPct val="0"/>
        </a:spcAft>
        <a:defRPr sz="3300">
          <a:solidFill>
            <a:schemeClr val="tx1"/>
          </a:solidFill>
          <a:latin typeface="Calibri Light" pitchFamily="34" charset="0"/>
        </a:defRPr>
      </a:lvl4pPr>
      <a:lvl5pPr algn="l" defTabSz="685800" rtl="0" fontAlgn="base">
        <a:lnSpc>
          <a:spcPct val="90000"/>
        </a:lnSpc>
        <a:spcBef>
          <a:spcPct val="0"/>
        </a:spcBef>
        <a:spcAft>
          <a:spcPct val="0"/>
        </a:spcAft>
        <a:defRPr sz="3300">
          <a:solidFill>
            <a:schemeClr val="tx1"/>
          </a:solidFill>
          <a:latin typeface="Calibri Light" pitchFamily="34" charset="0"/>
        </a:defRPr>
      </a:lvl5pPr>
      <a:lvl6pPr marL="457200" algn="l" defTabSz="685800" rtl="0" fontAlgn="base">
        <a:lnSpc>
          <a:spcPct val="90000"/>
        </a:lnSpc>
        <a:spcBef>
          <a:spcPct val="0"/>
        </a:spcBef>
        <a:spcAft>
          <a:spcPct val="0"/>
        </a:spcAft>
        <a:defRPr sz="3300">
          <a:solidFill>
            <a:schemeClr val="tx1"/>
          </a:solidFill>
          <a:latin typeface="Calibri Light" pitchFamily="34" charset="0"/>
        </a:defRPr>
      </a:lvl6pPr>
      <a:lvl7pPr marL="914400" algn="l" defTabSz="685800" rtl="0" fontAlgn="base">
        <a:lnSpc>
          <a:spcPct val="90000"/>
        </a:lnSpc>
        <a:spcBef>
          <a:spcPct val="0"/>
        </a:spcBef>
        <a:spcAft>
          <a:spcPct val="0"/>
        </a:spcAft>
        <a:defRPr sz="3300">
          <a:solidFill>
            <a:schemeClr val="tx1"/>
          </a:solidFill>
          <a:latin typeface="Calibri Light" pitchFamily="34" charset="0"/>
        </a:defRPr>
      </a:lvl7pPr>
      <a:lvl8pPr marL="1371600" algn="l" defTabSz="685800" rtl="0" fontAlgn="base">
        <a:lnSpc>
          <a:spcPct val="90000"/>
        </a:lnSpc>
        <a:spcBef>
          <a:spcPct val="0"/>
        </a:spcBef>
        <a:spcAft>
          <a:spcPct val="0"/>
        </a:spcAft>
        <a:defRPr sz="3300">
          <a:solidFill>
            <a:schemeClr val="tx1"/>
          </a:solidFill>
          <a:latin typeface="Calibri Light" pitchFamily="34" charset="0"/>
        </a:defRPr>
      </a:lvl8pPr>
      <a:lvl9pPr marL="1828800" algn="l" defTabSz="685800" rtl="0" fontAlgn="base">
        <a:lnSpc>
          <a:spcPct val="90000"/>
        </a:lnSpc>
        <a:spcBef>
          <a:spcPct val="0"/>
        </a:spcBef>
        <a:spcAft>
          <a:spcPct val="0"/>
        </a:spcAft>
        <a:defRPr sz="3300">
          <a:solidFill>
            <a:schemeClr val="tx1"/>
          </a:solidFill>
          <a:latin typeface="Calibri Light" pitchFamily="34" charset="0"/>
        </a:defRPr>
      </a:lvl9pPr>
    </p:titleStyle>
    <p:bodyStyle>
      <a:lvl1pPr marL="171450" indent="-171450" algn="l" defTabSz="685800" rtl="0" fontAlgn="base">
        <a:lnSpc>
          <a:spcPct val="90000"/>
        </a:lnSpc>
        <a:spcBef>
          <a:spcPts val="750"/>
        </a:spcBef>
        <a:spcAft>
          <a:spcPct val="0"/>
        </a:spcAft>
        <a:buFont typeface="Wingdings 2" pitchFamily="18" charset="2"/>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Wingdings 2" pitchFamily="18" charset="2"/>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Wingdings 2" pitchFamily="18" charset="2"/>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Wingdings 2" pitchFamily="18" charset="2"/>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Wingdings 2" pitchFamily="18" charset="2"/>
        <a:buChar char=""/>
        <a:defRPr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633413"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uk-UA" smtClean="0"/>
              <a:t>Зразок заголовка</a:t>
            </a:r>
            <a:endParaRPr lang="en-US" smtClean="0"/>
          </a:p>
        </p:txBody>
      </p:sp>
      <p:sp>
        <p:nvSpPr>
          <p:cNvPr id="3" name="Text Placeholder 2"/>
          <p:cNvSpPr>
            <a:spLocks noGrp="1"/>
          </p:cNvSpPr>
          <p:nvPr>
            <p:ph type="body" idx="1"/>
          </p:nvPr>
        </p:nvSpPr>
        <p:spPr>
          <a:xfrm>
            <a:off x="633413" y="1828800"/>
            <a:ext cx="7886700" cy="4351338"/>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latin typeface="Arial" panose="020B0604020202020204" pitchFamily="34" charset="0"/>
                <a:cs typeface="+mn-cs"/>
              </a:defRPr>
            </a:lvl1pPr>
          </a:lstStyle>
          <a:p>
            <a:pPr>
              <a:defRPr/>
            </a:pPr>
            <a:endParaRPr lang="ru-RU" altLang="uk-UA"/>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latin typeface="Arial" panose="020B0604020202020204" pitchFamily="34" charset="0"/>
                <a:cs typeface="+mn-cs"/>
              </a:defRPr>
            </a:lvl1pPr>
          </a:lstStyle>
          <a:p>
            <a:pPr>
              <a:defRPr/>
            </a:pPr>
            <a:endParaRPr lang="ru-RU" altLang="uk-UA"/>
          </a:p>
        </p:txBody>
      </p:sp>
      <p:sp>
        <p:nvSpPr>
          <p:cNvPr id="6" name="Slide Number Placeholder 5"/>
          <p:cNvSpPr>
            <a:spLocks noGrp="1"/>
          </p:cNvSpPr>
          <p:nvPr>
            <p:ph type="sldNum" sz="quarter" idx="4"/>
          </p:nvPr>
        </p:nvSpPr>
        <p:spPr>
          <a:xfrm>
            <a:off x="6462713" y="6356350"/>
            <a:ext cx="2057400" cy="365125"/>
          </a:xfrm>
          <a:prstGeom prst="rect">
            <a:avLst/>
          </a:prstGeom>
        </p:spPr>
        <p:txBody>
          <a:bodyPr vert="horz" lIns="91440" tIns="45720" rIns="91440" bIns="45720" rtlCol="0" anchor="ctr"/>
          <a:lstStyle>
            <a:lvl1pPr algn="r">
              <a:defRPr sz="825" smtClean="0">
                <a:solidFill>
                  <a:schemeClr val="tx1">
                    <a:tint val="75000"/>
                  </a:schemeClr>
                </a:solidFill>
                <a:latin typeface="Arial" panose="020B0604020202020204" pitchFamily="34" charset="0"/>
                <a:cs typeface="+mn-cs"/>
              </a:defRPr>
            </a:lvl1pPr>
          </a:lstStyle>
          <a:p>
            <a:pPr>
              <a:defRPr/>
            </a:pPr>
            <a:fld id="{7B6BAAAA-5FEB-404E-8CD8-D174111EFA43}" type="slidenum">
              <a:rPr lang="ru-RU" altLang="uk-UA"/>
              <a:pPr>
                <a:defRPr/>
              </a:pPr>
              <a:t>‹№›</a:t>
            </a:fld>
            <a:endParaRPr lang="ru-RU" altLang="uk-UA"/>
          </a:p>
        </p:txBody>
      </p:sp>
    </p:spTree>
  </p:cSld>
  <p:clrMap bg1="lt1" tx1="dk1" bg2="lt2" tx2="dk2" accent1="accent1" accent2="accent2" accent3="accent3" accent4="accent4" accent5="accent5" accent6="accent6" hlink="hlink" folHlink="folHlink"/>
  <p:sldLayoutIdLst>
    <p:sldLayoutId id="2147483742" r:id="rId1"/>
    <p:sldLayoutId id="2147483741" r:id="rId2"/>
    <p:sldLayoutId id="2147483740" r:id="rId3"/>
    <p:sldLayoutId id="2147483739" r:id="rId4"/>
    <p:sldLayoutId id="2147483738" r:id="rId5"/>
    <p:sldLayoutId id="2147483737" r:id="rId6"/>
    <p:sldLayoutId id="2147483736" r:id="rId7"/>
    <p:sldLayoutId id="2147483735" r:id="rId8"/>
    <p:sldLayoutId id="2147483734" r:id="rId9"/>
    <p:sldLayoutId id="2147483733" r:id="rId10"/>
    <p:sldLayoutId id="2147483732"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itchFamily="34" charset="0"/>
        </a:defRPr>
      </a:lvl2pPr>
      <a:lvl3pPr algn="l" defTabSz="685800" rtl="0" fontAlgn="base">
        <a:lnSpc>
          <a:spcPct val="90000"/>
        </a:lnSpc>
        <a:spcBef>
          <a:spcPct val="0"/>
        </a:spcBef>
        <a:spcAft>
          <a:spcPct val="0"/>
        </a:spcAft>
        <a:defRPr sz="3300">
          <a:solidFill>
            <a:schemeClr val="tx1"/>
          </a:solidFill>
          <a:latin typeface="Calibri Light" pitchFamily="34" charset="0"/>
        </a:defRPr>
      </a:lvl3pPr>
      <a:lvl4pPr algn="l" defTabSz="685800" rtl="0" fontAlgn="base">
        <a:lnSpc>
          <a:spcPct val="90000"/>
        </a:lnSpc>
        <a:spcBef>
          <a:spcPct val="0"/>
        </a:spcBef>
        <a:spcAft>
          <a:spcPct val="0"/>
        </a:spcAft>
        <a:defRPr sz="3300">
          <a:solidFill>
            <a:schemeClr val="tx1"/>
          </a:solidFill>
          <a:latin typeface="Calibri Light" pitchFamily="34" charset="0"/>
        </a:defRPr>
      </a:lvl4pPr>
      <a:lvl5pPr algn="l" defTabSz="685800" rtl="0" fontAlgn="base">
        <a:lnSpc>
          <a:spcPct val="90000"/>
        </a:lnSpc>
        <a:spcBef>
          <a:spcPct val="0"/>
        </a:spcBef>
        <a:spcAft>
          <a:spcPct val="0"/>
        </a:spcAft>
        <a:defRPr sz="3300">
          <a:solidFill>
            <a:schemeClr val="tx1"/>
          </a:solidFill>
          <a:latin typeface="Calibri Light" pitchFamily="34" charset="0"/>
        </a:defRPr>
      </a:lvl5pPr>
      <a:lvl6pPr marL="457200" algn="l" defTabSz="685800" rtl="0" fontAlgn="base">
        <a:lnSpc>
          <a:spcPct val="90000"/>
        </a:lnSpc>
        <a:spcBef>
          <a:spcPct val="0"/>
        </a:spcBef>
        <a:spcAft>
          <a:spcPct val="0"/>
        </a:spcAft>
        <a:defRPr sz="3300">
          <a:solidFill>
            <a:schemeClr val="tx1"/>
          </a:solidFill>
          <a:latin typeface="Calibri Light" pitchFamily="34" charset="0"/>
        </a:defRPr>
      </a:lvl6pPr>
      <a:lvl7pPr marL="914400" algn="l" defTabSz="685800" rtl="0" fontAlgn="base">
        <a:lnSpc>
          <a:spcPct val="90000"/>
        </a:lnSpc>
        <a:spcBef>
          <a:spcPct val="0"/>
        </a:spcBef>
        <a:spcAft>
          <a:spcPct val="0"/>
        </a:spcAft>
        <a:defRPr sz="3300">
          <a:solidFill>
            <a:schemeClr val="tx1"/>
          </a:solidFill>
          <a:latin typeface="Calibri Light" pitchFamily="34" charset="0"/>
        </a:defRPr>
      </a:lvl7pPr>
      <a:lvl8pPr marL="1371600" algn="l" defTabSz="685800" rtl="0" fontAlgn="base">
        <a:lnSpc>
          <a:spcPct val="90000"/>
        </a:lnSpc>
        <a:spcBef>
          <a:spcPct val="0"/>
        </a:spcBef>
        <a:spcAft>
          <a:spcPct val="0"/>
        </a:spcAft>
        <a:defRPr sz="3300">
          <a:solidFill>
            <a:schemeClr val="tx1"/>
          </a:solidFill>
          <a:latin typeface="Calibri Light" pitchFamily="34" charset="0"/>
        </a:defRPr>
      </a:lvl8pPr>
      <a:lvl9pPr marL="1828800" algn="l" defTabSz="685800" rtl="0" fontAlgn="base">
        <a:lnSpc>
          <a:spcPct val="90000"/>
        </a:lnSpc>
        <a:spcBef>
          <a:spcPct val="0"/>
        </a:spcBef>
        <a:spcAft>
          <a:spcPct val="0"/>
        </a:spcAft>
        <a:defRPr sz="3300">
          <a:solidFill>
            <a:schemeClr val="tx1"/>
          </a:solidFill>
          <a:latin typeface="Calibri Light" pitchFamily="34" charset="0"/>
        </a:defRPr>
      </a:lvl9pPr>
    </p:titleStyle>
    <p:bodyStyle>
      <a:lvl1pPr marL="171450" indent="-171450" algn="l" defTabSz="685800" rtl="0" fontAlgn="base">
        <a:lnSpc>
          <a:spcPct val="90000"/>
        </a:lnSpc>
        <a:spcBef>
          <a:spcPts val="750"/>
        </a:spcBef>
        <a:spcAft>
          <a:spcPct val="0"/>
        </a:spcAft>
        <a:buFont typeface="Wingdings 2" pitchFamily="18" charset="2"/>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Wingdings 2" pitchFamily="18" charset="2"/>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Wingdings 2" pitchFamily="18" charset="2"/>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Wingdings 2" pitchFamily="18" charset="2"/>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Wingdings 2" pitchFamily="18" charset="2"/>
        <a:buChar char=""/>
        <a:defRPr sz="130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endParaRPr lang="ru-RU" altLang="uk-UA"/>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ru-RU" altLang="uk-UA"/>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B49D399A-9D48-4E53-A5F2-C0892121D82B}" type="slidenum">
              <a:rPr lang="ru-RU" altLang="uk-UA" smtClean="0"/>
              <a:pPr>
                <a:defRPr/>
              </a:pPr>
              <a:t>‹№›</a:t>
            </a:fld>
            <a:endParaRPr lang="ru-RU" altLang="uk-UA"/>
          </a:p>
        </p:txBody>
      </p:sp>
    </p:spTree>
    <p:extLst>
      <p:ext uri="{BB962C8B-B14F-4D97-AF65-F5344CB8AC3E}">
        <p14:creationId xmlns:p14="http://schemas.microsoft.com/office/powerpoint/2010/main" val="1879011476"/>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 id="2147483809" r:id="rId12"/>
    <p:sldLayoutId id="2147483810" r:id="rId13"/>
    <p:sldLayoutId id="2147483811" r:id="rId14"/>
    <p:sldLayoutId id="2147483812" r:id="rId15"/>
    <p:sldLayoutId id="2147483813" r:id="rId16"/>
    <p:sldLayoutId id="214748381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1271407" y="2227303"/>
            <a:ext cx="7772400" cy="2378075"/>
          </a:xfrm>
        </p:spPr>
        <p:txBody>
          <a:bodyPr anchor="ctr">
            <a:normAutofit fontScale="90000"/>
          </a:bodyPr>
          <a:lstStyle/>
          <a:p>
            <a:r>
              <a:rPr lang="uk-UA" altLang="uk-UA" sz="4900" b="1" dirty="0" smtClean="0">
                <a:solidFill>
                  <a:srgbClr val="002060"/>
                </a:solidFill>
                <a:effectLst>
                  <a:outerShdw blurRad="38100" dist="38100" dir="2700000" algn="tl">
                    <a:srgbClr val="000000">
                      <a:alpha val="43137"/>
                    </a:srgbClr>
                  </a:outerShdw>
                </a:effectLst>
                <a:latin typeface="Arial Black" panose="020B0A04020102020204" pitchFamily="34" charset="0"/>
              </a:rPr>
              <a:t>ПОДАТКОВА РЕФОРМА</a:t>
            </a:r>
            <a:br>
              <a:rPr lang="uk-UA" altLang="uk-UA" sz="4900" b="1" dirty="0" smtClean="0">
                <a:solidFill>
                  <a:srgbClr val="002060"/>
                </a:solidFill>
                <a:effectLst>
                  <a:outerShdw blurRad="38100" dist="38100" dir="2700000" algn="tl">
                    <a:srgbClr val="000000">
                      <a:alpha val="43137"/>
                    </a:srgbClr>
                  </a:outerShdw>
                </a:effectLst>
                <a:latin typeface="Arial Black" panose="020B0A04020102020204" pitchFamily="34" charset="0"/>
              </a:rPr>
            </a:br>
            <a:r>
              <a:rPr lang="uk-UA" altLang="uk-UA" sz="3100" dirty="0" smtClean="0">
                <a:solidFill>
                  <a:srgbClr val="002060"/>
                </a:solidFill>
                <a:latin typeface="Arial" panose="020B0604020202020204" pitchFamily="34" charset="0"/>
                <a:cs typeface="Arial" panose="020B0604020202020204" pitchFamily="34" charset="0"/>
              </a:rPr>
              <a:t>(бюджетний та податковий аспекти, </a:t>
            </a:r>
            <a:br>
              <a:rPr lang="uk-UA" altLang="uk-UA" sz="3100" dirty="0" smtClean="0">
                <a:solidFill>
                  <a:srgbClr val="002060"/>
                </a:solidFill>
                <a:latin typeface="Arial" panose="020B0604020202020204" pitchFamily="34" charset="0"/>
                <a:cs typeface="Arial" panose="020B0604020202020204" pitchFamily="34" charset="0"/>
              </a:rPr>
            </a:br>
            <a:r>
              <a:rPr lang="uk-UA" altLang="uk-UA" sz="3100" dirty="0" smtClean="0">
                <a:solidFill>
                  <a:srgbClr val="002060"/>
                </a:solidFill>
                <a:latin typeface="Arial" panose="020B0604020202020204" pitchFamily="34" charset="0"/>
                <a:cs typeface="Arial" panose="020B0604020202020204" pitchFamily="34" charset="0"/>
              </a:rPr>
              <a:t>пріоритети на 2016 рік)</a:t>
            </a:r>
          </a:p>
        </p:txBody>
      </p:sp>
      <p:sp>
        <p:nvSpPr>
          <p:cNvPr id="2051" name="Rectangle 3"/>
          <p:cNvSpPr>
            <a:spLocks noGrp="1" noChangeArrowheads="1"/>
          </p:cNvSpPr>
          <p:nvPr>
            <p:ph type="subTitle" idx="1"/>
          </p:nvPr>
        </p:nvSpPr>
        <p:spPr>
          <a:xfrm>
            <a:off x="3389313" y="10647363"/>
            <a:ext cx="3117850" cy="1041400"/>
          </a:xfrm>
        </p:spPr>
        <p:txBody>
          <a:bodyPr>
            <a:normAutofit fontScale="85000" lnSpcReduction="10000"/>
          </a:bodyPr>
          <a:lstStyle/>
          <a:p>
            <a:pPr fontAlgn="auto">
              <a:spcAft>
                <a:spcPts val="0"/>
              </a:spcAft>
              <a:defRPr/>
            </a:pPr>
            <a:r>
              <a:rPr lang="uk-UA" altLang="uk-UA" sz="3200" dirty="0" smtClean="0"/>
              <a:t>Дорожня карта реформ на 2016 рік</a:t>
            </a:r>
            <a:endParaRPr lang="uk-UA" altLang="uk-UA" sz="3200" dirty="0"/>
          </a:p>
        </p:txBody>
      </p:sp>
      <p:pic>
        <p:nvPicPr>
          <p:cNvPr id="25603" name="Рисунок 1"/>
          <p:cNvPicPr>
            <a:picLocks noChangeAspect="1"/>
          </p:cNvPicPr>
          <p:nvPr/>
        </p:nvPicPr>
        <p:blipFill>
          <a:blip r:embed="rId2" cstate="print"/>
          <a:srcRect/>
          <a:stretch>
            <a:fillRect/>
          </a:stretch>
        </p:blipFill>
        <p:spPr bwMode="auto">
          <a:xfrm>
            <a:off x="6722353" y="-18380"/>
            <a:ext cx="2385903" cy="1393777"/>
          </a:xfrm>
          <a:prstGeom prst="rect">
            <a:avLst/>
          </a:prstGeom>
          <a:noFill/>
          <a:ln w="9525">
            <a:noFill/>
            <a:miter lim="800000"/>
            <a:headEnd/>
            <a:tailEnd/>
          </a:ln>
        </p:spPr>
      </p:pic>
      <p:pic>
        <p:nvPicPr>
          <p:cNvPr id="25604" name="Рисунок 2"/>
          <p:cNvPicPr>
            <a:picLocks noChangeAspect="1"/>
          </p:cNvPicPr>
          <p:nvPr/>
        </p:nvPicPr>
        <p:blipFill>
          <a:blip r:embed="rId3">
            <a:clrChange>
              <a:clrFrom>
                <a:srgbClr val="FFFFFF"/>
              </a:clrFrom>
              <a:clrTo>
                <a:srgbClr val="FFFFFF">
                  <a:alpha val="0"/>
                </a:srgbClr>
              </a:clrTo>
            </a:clrChange>
          </a:blip>
          <a:srcRect l="2" t="20004" r="56680" b="16360"/>
          <a:stretch>
            <a:fillRect/>
          </a:stretch>
        </p:blipFill>
        <p:spPr bwMode="auto">
          <a:xfrm>
            <a:off x="5519653" y="6143644"/>
            <a:ext cx="1409801" cy="583463"/>
          </a:xfrm>
          <a:prstGeom prst="rect">
            <a:avLst/>
          </a:prstGeom>
          <a:noFill/>
          <a:ln w="9525">
            <a:noFill/>
            <a:miter lim="800000"/>
            <a:headEnd/>
            <a:tailEnd/>
          </a:ln>
        </p:spPr>
      </p:pic>
      <p:pic>
        <p:nvPicPr>
          <p:cNvPr id="25605" name="Picture 5" descr="http://case-ukraine.kiev.ua/wp-content/themes/caseThemes/images/logo.png"/>
          <p:cNvPicPr>
            <a:picLocks noChangeAspect="1" noChangeArrowheads="1"/>
          </p:cNvPicPr>
          <p:nvPr/>
        </p:nvPicPr>
        <p:blipFill>
          <a:blip r:embed="rId4"/>
          <a:srcRect r="77907" b="-4721"/>
          <a:stretch>
            <a:fillRect/>
          </a:stretch>
        </p:blipFill>
        <p:spPr bwMode="auto">
          <a:xfrm>
            <a:off x="4719408" y="6215083"/>
            <a:ext cx="831654" cy="642918"/>
          </a:xfrm>
          <a:prstGeom prst="rect">
            <a:avLst/>
          </a:prstGeom>
          <a:noFill/>
          <a:ln w="9525">
            <a:noFill/>
            <a:miter lim="800000"/>
            <a:headEnd/>
            <a:tailEnd/>
          </a:ln>
        </p:spPr>
      </p:pic>
      <p:pic>
        <p:nvPicPr>
          <p:cNvPr id="25606" name="Picture 7" descr="http://ces.org.ua/wp-content/uploads/2015/07/logo_UA_transp1.png"/>
          <p:cNvPicPr>
            <a:picLocks noChangeAspect="1" noChangeArrowheads="1"/>
          </p:cNvPicPr>
          <p:nvPr/>
        </p:nvPicPr>
        <p:blipFill>
          <a:blip r:embed="rId5"/>
          <a:srcRect r="70833"/>
          <a:stretch>
            <a:fillRect/>
          </a:stretch>
        </p:blipFill>
        <p:spPr bwMode="auto">
          <a:xfrm>
            <a:off x="7072330" y="6000768"/>
            <a:ext cx="500065" cy="671268"/>
          </a:xfrm>
          <a:prstGeom prst="rect">
            <a:avLst/>
          </a:prstGeom>
          <a:noFill/>
          <a:ln w="9525">
            <a:noFill/>
            <a:miter lim="800000"/>
            <a:headEnd/>
            <a:tailEnd/>
          </a:ln>
        </p:spPr>
      </p:pic>
      <p:pic>
        <p:nvPicPr>
          <p:cNvPr id="25607" name="Picture 9" descr="http://ufu.org.ua/imglib/_newimage/ua/601.gif"/>
          <p:cNvPicPr>
            <a:picLocks noChangeAspect="1" noChangeArrowheads="1"/>
          </p:cNvPicPr>
          <p:nvPr/>
        </p:nvPicPr>
        <p:blipFill>
          <a:blip r:embed="rId6">
            <a:clrChange>
              <a:clrFrom>
                <a:srgbClr val="FFFFFF"/>
              </a:clrFrom>
              <a:clrTo>
                <a:srgbClr val="FFFFFF">
                  <a:alpha val="0"/>
                </a:srgbClr>
              </a:clrTo>
            </a:clrChange>
          </a:blip>
          <a:srcRect l="539" t="-2" r="70959" b="-1900"/>
          <a:stretch>
            <a:fillRect/>
          </a:stretch>
        </p:blipFill>
        <p:spPr bwMode="auto">
          <a:xfrm>
            <a:off x="7669198" y="6072206"/>
            <a:ext cx="617578" cy="647356"/>
          </a:xfrm>
          <a:prstGeom prst="rect">
            <a:avLst/>
          </a:prstGeom>
          <a:noFill/>
          <a:ln w="9525">
            <a:noFill/>
            <a:miter lim="800000"/>
            <a:headEnd/>
            <a:tailEnd/>
          </a:ln>
        </p:spPr>
      </p:pic>
      <p:pic>
        <p:nvPicPr>
          <p:cNvPr id="25608" name="Picture 11" descr="http://www.auditorukr.com.ua/images/mod_news/164/ppk.jpg"/>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8302339" y="5968429"/>
            <a:ext cx="841661" cy="841661"/>
          </a:xfrm>
          <a:prstGeom prst="rect">
            <a:avLst/>
          </a:prstGeom>
          <a:noFill/>
          <a:ln w="9525">
            <a:noFill/>
            <a:miter lim="800000"/>
            <a:headEnd/>
            <a:tailEnd/>
          </a:ln>
        </p:spPr>
      </p:pic>
      <p:pic>
        <p:nvPicPr>
          <p:cNvPr id="25609" name="Picture 13" descr="http://www.ier.com.ua/files/Fotobank/Partners/Institute_logo_ua.jpg"/>
          <p:cNvPicPr>
            <a:picLocks noChangeAspect="1" noChangeArrowheads="1"/>
          </p:cNvPicPr>
          <p:nvPr/>
        </p:nvPicPr>
        <p:blipFill>
          <a:blip r:embed="rId8">
            <a:clrChange>
              <a:clrFrom>
                <a:srgbClr val="FFFFFF"/>
              </a:clrFrom>
              <a:clrTo>
                <a:srgbClr val="FFFFFF">
                  <a:alpha val="0"/>
                </a:srgbClr>
              </a:clrTo>
            </a:clrChange>
          </a:blip>
          <a:srcRect r="75632"/>
          <a:stretch>
            <a:fillRect/>
          </a:stretch>
        </p:blipFill>
        <p:spPr bwMode="auto">
          <a:xfrm>
            <a:off x="3786182" y="5939077"/>
            <a:ext cx="837646" cy="100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87624" y="2132856"/>
            <a:ext cx="7704667" cy="3332816"/>
          </a:xfrm>
        </p:spPr>
        <p:txBody>
          <a:bodyPr wrap="square" numCol="1" anchor="t" anchorCtr="0" compatLnSpc="1">
            <a:prstTxWarp prst="textNoShape">
              <a:avLst/>
            </a:prstTxWarp>
            <a:noAutofit/>
          </a:bodyPr>
          <a:lstStyle/>
          <a:p>
            <a:pPr algn="r"/>
            <a:r>
              <a:rPr lang="uk-UA" sz="2000" dirty="0" smtClean="0">
                <a:solidFill>
                  <a:srgbClr val="2F5597"/>
                </a:solidFill>
                <a:latin typeface="Arial" panose="020B0604020202020204" pitchFamily="34" charset="0"/>
                <a:cs typeface="Arial" panose="020B0604020202020204" pitchFamily="34" charset="0"/>
              </a:rPr>
              <a:t>перенесення </a:t>
            </a:r>
            <a:r>
              <a:rPr lang="uk-UA" sz="2000" dirty="0">
                <a:solidFill>
                  <a:srgbClr val="2F5597"/>
                </a:solidFill>
                <a:latin typeface="Arial" panose="020B0604020202020204" pitchFamily="34" charset="0"/>
                <a:cs typeface="Arial" panose="020B0604020202020204" pitchFamily="34" charset="0"/>
              </a:rPr>
              <a:t>моменту сплати податку з моменту його нарахування на момент виплати дивідендів або прирівняних платежів (перехід до моделі оподаткування лише виведеного прибутку);</a:t>
            </a:r>
          </a:p>
          <a:p>
            <a:pPr algn="r"/>
            <a:r>
              <a:rPr lang="uk-UA" sz="2000" dirty="0" smtClean="0">
                <a:solidFill>
                  <a:srgbClr val="2F5597"/>
                </a:solidFill>
                <a:latin typeface="Arial" panose="020B0604020202020204" pitchFamily="34" charset="0"/>
                <a:cs typeface="Arial" panose="020B0604020202020204" pitchFamily="34" charset="0"/>
              </a:rPr>
              <a:t>встановлення </a:t>
            </a:r>
            <a:r>
              <a:rPr lang="uk-UA" sz="2000" dirty="0">
                <a:solidFill>
                  <a:srgbClr val="2F5597"/>
                </a:solidFill>
                <a:latin typeface="Arial" panose="020B0604020202020204" pitchFamily="34" charset="0"/>
                <a:cs typeface="Arial" panose="020B0604020202020204" pitchFamily="34" charset="0"/>
              </a:rPr>
              <a:t>мінімального порогу у формі модифікованого податку на майно та збільшення його ролі. Іншими словами, сплачений податок на майно вираховується при сплаті прямих податків;</a:t>
            </a:r>
          </a:p>
          <a:p>
            <a:pPr algn="r"/>
            <a:r>
              <a:rPr lang="uk-UA" sz="2000" dirty="0" smtClean="0">
                <a:solidFill>
                  <a:srgbClr val="2F5597"/>
                </a:solidFill>
                <a:latin typeface="Arial" panose="020B0604020202020204" pitchFamily="34" charset="0"/>
                <a:cs typeface="Arial" panose="020B0604020202020204" pitchFamily="34" charset="0"/>
              </a:rPr>
              <a:t>удосконалення </a:t>
            </a:r>
            <a:r>
              <a:rPr lang="uk-UA" sz="2000" dirty="0">
                <a:solidFill>
                  <a:srgbClr val="2F5597"/>
                </a:solidFill>
                <a:latin typeface="Arial" panose="020B0604020202020204" pitchFamily="34" charset="0"/>
                <a:cs typeface="Arial" panose="020B0604020202020204" pitchFamily="34" charset="0"/>
              </a:rPr>
              <a:t>механізмів звітності та контрою за трансфертним ціноутворенням.</a:t>
            </a:r>
          </a:p>
        </p:txBody>
      </p:sp>
      <p:sp>
        <p:nvSpPr>
          <p:cNvPr id="5"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975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Податок на </a:t>
            </a: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прибуток</a:t>
            </a:r>
            <a:endPar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05591" y="1360239"/>
            <a:ext cx="7886700" cy="5140574"/>
          </a:xfrm>
        </p:spPr>
        <p:txBody>
          <a:bodyPr wrap="square" numCol="1" anchor="t" anchorCtr="0" compatLnSpc="1">
            <a:prstTxWarp prst="textNoShape">
              <a:avLst/>
            </a:prstTxWarp>
            <a:noAutofit/>
          </a:bodyPr>
          <a:lstStyle/>
          <a:p>
            <a:pPr algn="r">
              <a:spcBef>
                <a:spcPts val="0"/>
              </a:spcBef>
              <a:buFont typeface="Wingdings 2" pitchFamily="18" charset="2"/>
              <a:buNone/>
            </a:pPr>
            <a:r>
              <a:rPr lang="uk-UA" sz="2000" dirty="0">
                <a:solidFill>
                  <a:srgbClr val="2F5597"/>
                </a:solidFill>
                <a:latin typeface="Arial" panose="020B0604020202020204" pitchFamily="34" charset="0"/>
                <a:cs typeface="Arial" panose="020B0604020202020204" pitchFamily="34" charset="0"/>
              </a:rPr>
              <a:t>Модифікація наявного податку на майно з метою  зменшити його </a:t>
            </a:r>
            <a:r>
              <a:rPr lang="uk-UA" sz="2000" dirty="0" err="1">
                <a:solidFill>
                  <a:srgbClr val="2F5597"/>
                </a:solidFill>
                <a:latin typeface="Arial" panose="020B0604020202020204" pitchFamily="34" charset="0"/>
                <a:cs typeface="Arial" panose="020B0604020202020204" pitchFamily="34" charset="0"/>
              </a:rPr>
              <a:t>дискреційність</a:t>
            </a:r>
            <a:r>
              <a:rPr lang="uk-UA" sz="2000" dirty="0">
                <a:solidFill>
                  <a:srgbClr val="2F5597"/>
                </a:solidFill>
                <a:latin typeface="Arial" panose="020B0604020202020204" pitchFamily="34" charset="0"/>
                <a:cs typeface="Arial" panose="020B0604020202020204" pitchFamily="34" charset="0"/>
              </a:rPr>
              <a:t> та зробити його більш справедливим:</a:t>
            </a: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об’єднати </a:t>
            </a:r>
            <a:r>
              <a:rPr lang="uk-UA" sz="1500" dirty="0">
                <a:solidFill>
                  <a:srgbClr val="2F5597"/>
                </a:solidFill>
                <a:latin typeface="Arial" panose="020B0604020202020204" pitchFamily="34" charset="0"/>
                <a:cs typeface="Arial" panose="020B0604020202020204" pitchFamily="34" charset="0"/>
              </a:rPr>
              <a:t>податок на землю з податком на нерухомість, взявши за базу оціночну вартість землі з обрахунком її під забудовами за окремою формулою</a:t>
            </a: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створити </a:t>
            </a:r>
            <a:r>
              <a:rPr lang="uk-UA" sz="1500" dirty="0">
                <a:solidFill>
                  <a:srgbClr val="2F5597"/>
                </a:solidFill>
                <a:latin typeface="Arial" panose="020B0604020202020204" pitchFamily="34" charset="0"/>
                <a:cs typeface="Arial" panose="020B0604020202020204" pitchFamily="34" charset="0"/>
              </a:rPr>
              <a:t>автоматичну систему для визначення оціночної вартості </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визначити </a:t>
            </a:r>
            <a:r>
              <a:rPr lang="uk-UA" sz="1500" dirty="0">
                <a:solidFill>
                  <a:srgbClr val="2F5597"/>
                </a:solidFill>
                <a:latin typeface="Arial" panose="020B0604020202020204" pitchFamily="34" charset="0"/>
                <a:cs typeface="Arial" panose="020B0604020202020204" pitchFamily="34" charset="0"/>
              </a:rPr>
              <a:t>критерії якості до баз даних, які планується використовувати</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прописати </a:t>
            </a:r>
            <a:r>
              <a:rPr lang="uk-UA" sz="1500" dirty="0">
                <a:solidFill>
                  <a:srgbClr val="2F5597"/>
                </a:solidFill>
                <a:latin typeface="Arial" panose="020B0604020202020204" pitchFamily="34" charset="0"/>
                <a:cs typeface="Arial" panose="020B0604020202020204" pitchFamily="34" charset="0"/>
              </a:rPr>
              <a:t>механізм переоцінки за бажанням платника</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прописати </a:t>
            </a:r>
            <a:r>
              <a:rPr lang="uk-UA" sz="1500" dirty="0">
                <a:solidFill>
                  <a:srgbClr val="2F5597"/>
                </a:solidFill>
                <a:latin typeface="Arial" panose="020B0604020202020204" pitchFamily="34" charset="0"/>
                <a:cs typeface="Arial" panose="020B0604020202020204" pitchFamily="34" charset="0"/>
              </a:rPr>
              <a:t>механізм занесення до єдиної бази ФДМ всіх оцінок </a:t>
            </a:r>
            <a:r>
              <a:rPr lang="uk-UA" sz="1500" dirty="0" smtClean="0">
                <a:solidFill>
                  <a:srgbClr val="2F5597"/>
                </a:solidFill>
                <a:latin typeface="Arial" panose="020B0604020202020204" pitchFamily="34" charset="0"/>
                <a:cs typeface="Arial" panose="020B0604020202020204" pitchFamily="34" charset="0"/>
              </a:rPr>
              <a:t>для </a:t>
            </a:r>
            <a:r>
              <a:rPr lang="uk-UA" sz="1500" dirty="0">
                <a:solidFill>
                  <a:srgbClr val="2F5597"/>
                </a:solidFill>
                <a:latin typeface="Arial" panose="020B0604020202020204" pitchFamily="34" charset="0"/>
                <a:cs typeface="Arial" panose="020B0604020202020204" pitchFamily="34" charset="0"/>
              </a:rPr>
              <a:t>уникнення заниження оцінок</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прописати </a:t>
            </a:r>
            <a:r>
              <a:rPr lang="uk-UA" sz="1500" dirty="0">
                <a:solidFill>
                  <a:srgbClr val="2F5597"/>
                </a:solidFill>
                <a:latin typeface="Arial" panose="020B0604020202020204" pitchFamily="34" charset="0"/>
                <a:cs typeface="Arial" panose="020B0604020202020204" pitchFamily="34" charset="0"/>
              </a:rPr>
              <a:t>механізм встановлення справжніх власників (</a:t>
            </a:r>
            <a:r>
              <a:rPr lang="uk-UA" sz="1500" dirty="0" err="1">
                <a:solidFill>
                  <a:srgbClr val="2F5597"/>
                </a:solidFill>
                <a:latin typeface="Arial" panose="020B0604020202020204" pitchFamily="34" charset="0"/>
                <a:cs typeface="Arial" panose="020B0604020202020204" pitchFamily="34" charset="0"/>
              </a:rPr>
              <a:t>бенефіціарів</a:t>
            </a:r>
            <a:r>
              <a:rPr lang="uk-UA" sz="1500" dirty="0">
                <a:solidFill>
                  <a:srgbClr val="2F5597"/>
                </a:solidFill>
                <a:latin typeface="Arial" panose="020B0604020202020204" pitchFamily="34" charset="0"/>
                <a:cs typeface="Arial" panose="020B0604020202020204" pitchFamily="34" charset="0"/>
              </a:rPr>
              <a:t>) кожної земельної ділянки та, відповідно, розташованих на ній споруд</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a:solidFill>
                  <a:srgbClr val="2F5597"/>
                </a:solidFill>
                <a:latin typeface="Arial" panose="020B0604020202020204" pitchFamily="34" charset="0"/>
                <a:cs typeface="Arial" panose="020B0604020202020204" pitchFamily="34" charset="0"/>
              </a:rPr>
              <a:t>прописати виключення (для комунальних земель, тощо)</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a:solidFill>
                  <a:srgbClr val="2F5597"/>
                </a:solidFill>
                <a:latin typeface="Arial" panose="020B0604020202020204" pitchFamily="34" charset="0"/>
                <a:cs typeface="Arial" panose="020B0604020202020204" pitchFamily="34" charset="0"/>
              </a:rPr>
              <a:t>розробити методологію зарахування податку на житлову нерухомість до ПДФО</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a:solidFill>
                  <a:srgbClr val="2F5597"/>
                </a:solidFill>
                <a:latin typeface="Arial" panose="020B0604020202020204" pitchFamily="34" charset="0"/>
                <a:cs typeface="Arial" panose="020B0604020202020204" pitchFamily="34" charset="0"/>
              </a:rPr>
              <a:t>гармонізувати податок на житлову та нежитлову нерухомість.</a:t>
            </a:r>
            <a:endParaRPr lang="ru-RU" sz="1500" dirty="0">
              <a:solidFill>
                <a:srgbClr val="2F5597"/>
              </a:solidFill>
              <a:latin typeface="Arial" panose="020B0604020202020204" pitchFamily="34" charset="0"/>
              <a:cs typeface="Arial" panose="020B0604020202020204" pitchFamily="34" charset="0"/>
            </a:endParaRPr>
          </a:p>
          <a:p>
            <a:pPr algn="r">
              <a:spcBef>
                <a:spcPts val="0"/>
              </a:spcBef>
            </a:pPr>
            <a:r>
              <a:rPr lang="uk-UA" sz="1500" dirty="0" smtClean="0">
                <a:solidFill>
                  <a:srgbClr val="2F5597"/>
                </a:solidFill>
                <a:latin typeface="Arial" panose="020B0604020202020204" pitchFamily="34" charset="0"/>
                <a:cs typeface="Arial" panose="020B0604020202020204" pitchFamily="34" charset="0"/>
              </a:rPr>
              <a:t>визначитися з можливим перехідним </a:t>
            </a:r>
            <a:r>
              <a:rPr lang="uk-UA" sz="1500" dirty="0">
                <a:solidFill>
                  <a:srgbClr val="2F5597"/>
                </a:solidFill>
                <a:latin typeface="Arial" panose="020B0604020202020204" pitchFamily="34" charset="0"/>
                <a:cs typeface="Arial" panose="020B0604020202020204" pitchFamily="34" charset="0"/>
              </a:rPr>
              <a:t>періодом, протягом якого методика обчислення розрахункової вартості має набрати необхідну кількість даних для оцінки</a:t>
            </a:r>
            <a:endParaRPr lang="ru-RU" sz="1500" dirty="0">
              <a:solidFill>
                <a:srgbClr val="2F5597"/>
              </a:solidFill>
              <a:latin typeface="Arial" panose="020B0604020202020204" pitchFamily="34" charset="0"/>
              <a:cs typeface="Arial" panose="020B0604020202020204" pitchFamily="34" charset="0"/>
            </a:endParaRPr>
          </a:p>
        </p:txBody>
      </p:sp>
      <p:sp>
        <p:nvSpPr>
          <p:cNvPr id="5"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975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Податок на </a:t>
            </a: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майно</a:t>
            </a:r>
            <a:endPar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827585" y="1556792"/>
            <a:ext cx="8064706" cy="4639577"/>
          </a:xfrm>
        </p:spPr>
        <p:txBody>
          <a:bodyPr>
            <a:noAutofit/>
          </a:bodyPr>
          <a:lstStyle/>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зниження податкового навантаження на фонд оплати праці;</a:t>
            </a:r>
            <a:endParaRPr lang="uk-UA" sz="2000" dirty="0" smtClean="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реформування </a:t>
            </a:r>
            <a:r>
              <a:rPr lang="uk-UA" sz="2000" dirty="0">
                <a:solidFill>
                  <a:srgbClr val="2F5597"/>
                </a:solidFill>
                <a:latin typeface="Arial" panose="020B0604020202020204" pitchFamily="34" charset="0"/>
                <a:cs typeface="Arial" panose="020B0604020202020204" pitchFamily="34" charset="0"/>
              </a:rPr>
              <a:t>Фондів соціального страхування, скорочення їх функцій та витрат, зокрема:</a:t>
            </a:r>
          </a:p>
          <a:p>
            <a:pPr lvl="1" algn="r" fontAlgn="auto">
              <a:spcAft>
                <a:spcPts val="0"/>
              </a:spcAft>
              <a:defRPr/>
            </a:pPr>
            <a:r>
              <a:rPr lang="uk-UA" sz="1600" dirty="0">
                <a:solidFill>
                  <a:srgbClr val="2F5597"/>
                </a:solidFill>
                <a:latin typeface="Arial" panose="020B0604020202020204" pitchFamily="34" charset="0"/>
                <a:cs typeface="Arial" panose="020B0604020202020204" pitchFamily="34" charset="0"/>
              </a:rPr>
              <a:t>ліквідація Фонду соціального страхування від нещасних випадків на виробництві і перенесення обов’язку страхування відповідної відповідальності на роботодавця через страхові компанії;</a:t>
            </a:r>
          </a:p>
          <a:p>
            <a:pPr lvl="1" algn="r" fontAlgn="auto">
              <a:spcAft>
                <a:spcPts val="0"/>
              </a:spcAft>
              <a:defRPr/>
            </a:pPr>
            <a:r>
              <a:rPr lang="uk-UA" sz="1600" dirty="0">
                <a:solidFill>
                  <a:srgbClr val="2F5597"/>
                </a:solidFill>
                <a:latin typeface="Arial" panose="020B0604020202020204" pitchFamily="34" charset="0"/>
                <a:cs typeface="Arial" panose="020B0604020202020204" pitchFamily="34" charset="0"/>
              </a:rPr>
              <a:t> </a:t>
            </a:r>
            <a:r>
              <a:rPr lang="uk-UA" sz="1600" dirty="0" smtClean="0">
                <a:solidFill>
                  <a:srgbClr val="2F5597"/>
                </a:solidFill>
                <a:latin typeface="Arial" panose="020B0604020202020204" pitchFamily="34" charset="0"/>
                <a:cs typeface="Arial" panose="020B0604020202020204" pitchFamily="34" charset="0"/>
              </a:rPr>
              <a:t>реформування структури витрат Фонду </a:t>
            </a:r>
            <a:r>
              <a:rPr lang="uk-UA" sz="1600" dirty="0">
                <a:solidFill>
                  <a:srgbClr val="2F5597"/>
                </a:solidFill>
                <a:latin typeface="Arial" panose="020B0604020202020204" pitchFamily="34" charset="0"/>
                <a:cs typeface="Arial" panose="020B0604020202020204" pitchFamily="34" charset="0"/>
              </a:rPr>
              <a:t>соціального страхування з тимчасової втрати </a:t>
            </a:r>
            <a:r>
              <a:rPr lang="uk-UA" sz="1600" dirty="0" smtClean="0">
                <a:solidFill>
                  <a:srgbClr val="2F5597"/>
                </a:solidFill>
                <a:latin typeface="Arial" panose="020B0604020202020204" pitchFamily="34" charset="0"/>
                <a:cs typeface="Arial" panose="020B0604020202020204" pitchFamily="34" charset="0"/>
              </a:rPr>
              <a:t>працездатності, з метою забезпечення дієвих механізмів соціального захисту</a:t>
            </a:r>
            <a:r>
              <a:rPr lang="uk-UA" sz="1600" dirty="0" smtClean="0">
                <a:solidFill>
                  <a:srgbClr val="2F5597"/>
                </a:solidFill>
                <a:latin typeface="Arial" panose="020B0604020202020204" pitchFamily="34" charset="0"/>
                <a:cs typeface="Arial" panose="020B0604020202020204" pitchFamily="34" charset="0"/>
              </a:rPr>
              <a:t>;</a:t>
            </a:r>
            <a:endParaRPr lang="en-US" sz="1600" dirty="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впровадження </a:t>
            </a:r>
            <a:r>
              <a:rPr lang="uk-UA" sz="2000" dirty="0">
                <a:solidFill>
                  <a:srgbClr val="2F5597"/>
                </a:solidFill>
                <a:latin typeface="Arial" panose="020B0604020202020204" pitchFamily="34" charset="0"/>
                <a:cs typeface="Arial" panose="020B0604020202020204" pitchFamily="34" charset="0"/>
              </a:rPr>
              <a:t>нових форм оподаткування фізичних осіб підприємців (патенти), що дозволить спростити реєстрацію, облік, оподаткування, звітність і припинення підприємницької діяльності фізичними </a:t>
            </a:r>
            <a:r>
              <a:rPr lang="uk-UA" sz="2000" dirty="0" smtClean="0">
                <a:solidFill>
                  <a:srgbClr val="2F5597"/>
                </a:solidFill>
                <a:latin typeface="Arial" panose="020B0604020202020204" pitchFamily="34" charset="0"/>
                <a:cs typeface="Arial" panose="020B0604020202020204" pitchFamily="34" charset="0"/>
              </a:rPr>
              <a:t>особами;</a:t>
            </a:r>
            <a:endParaRPr lang="en-US" sz="2000" dirty="0" smtClean="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реформування </a:t>
            </a:r>
            <a:r>
              <a:rPr lang="uk-UA" sz="2000" dirty="0" smtClean="0">
                <a:solidFill>
                  <a:srgbClr val="2F5597"/>
                </a:solidFill>
                <a:latin typeface="Arial" panose="020B0604020202020204" pitchFamily="34" charset="0"/>
                <a:cs typeface="Arial" panose="020B0604020202020204" pitchFamily="34" charset="0"/>
              </a:rPr>
              <a:t>спрощеної системи лише після впровадження комплексної ліберальної податкової </a:t>
            </a:r>
            <a:r>
              <a:rPr lang="uk-UA" sz="2000" dirty="0" smtClean="0">
                <a:solidFill>
                  <a:srgbClr val="2F5597"/>
                </a:solidFill>
                <a:latin typeface="Arial" panose="020B0604020202020204" pitchFamily="34" charset="0"/>
                <a:cs typeface="Arial" panose="020B0604020202020204" pitchFamily="34" charset="0"/>
              </a:rPr>
              <a:t>реформи.</a:t>
            </a:r>
            <a:endParaRPr lang="en-US" sz="2000" dirty="0">
              <a:solidFill>
                <a:srgbClr val="2F5597"/>
              </a:solidFill>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75000" lnSpcReduction="2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Податок на доходи фізичних осіб</a:t>
            </a:r>
            <a:b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b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Єдиний соціальний внесок</a:t>
            </a:r>
            <a:endPar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755576" y="1556792"/>
            <a:ext cx="8136715" cy="5112568"/>
          </a:xfrm>
        </p:spPr>
        <p:txBody>
          <a:bodyPr>
            <a:noAutofit/>
          </a:bodyPr>
          <a:lstStyle/>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впровадження </a:t>
            </a:r>
            <a:r>
              <a:rPr lang="uk-UA" sz="2000" dirty="0">
                <a:solidFill>
                  <a:srgbClr val="2F5597"/>
                </a:solidFill>
                <a:latin typeface="Arial" panose="020B0604020202020204" pitchFamily="34" charset="0"/>
                <a:cs typeface="Arial" panose="020B0604020202020204" pitchFamily="34" charset="0"/>
              </a:rPr>
              <a:t>єдиного рахунку для сплати податків (крім ПДВ</a:t>
            </a:r>
            <a:r>
              <a:rPr lang="uk-UA" sz="2000" dirty="0" smtClean="0">
                <a:solidFill>
                  <a:srgbClr val="2F5597"/>
                </a:solidFill>
                <a:latin typeface="Arial" panose="020B0604020202020204" pitchFamily="34" charset="0"/>
                <a:cs typeface="Arial" panose="020B0604020202020204" pitchFamily="34" charset="0"/>
              </a:rPr>
              <a:t>);</a:t>
            </a:r>
            <a:endParaRPr lang="uk-UA" sz="2000" dirty="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впровадження </a:t>
            </a:r>
            <a:r>
              <a:rPr lang="uk-UA" sz="2000" dirty="0">
                <a:solidFill>
                  <a:srgbClr val="2F5597"/>
                </a:solidFill>
                <a:latin typeface="Arial" panose="020B0604020202020204" pitchFamily="34" charset="0"/>
                <a:cs typeface="Arial" panose="020B0604020202020204" pitchFamily="34" charset="0"/>
              </a:rPr>
              <a:t>електронних сервісів для платників податків (електронний кабінет, електронний реєстр </a:t>
            </a:r>
            <a:r>
              <a:rPr lang="uk-UA" sz="2000" dirty="0" err="1">
                <a:solidFill>
                  <a:srgbClr val="2F5597"/>
                </a:solidFill>
                <a:latin typeface="Arial" panose="020B0604020202020204" pitchFamily="34" charset="0"/>
                <a:cs typeface="Arial" panose="020B0604020202020204" pitchFamily="34" charset="0"/>
              </a:rPr>
              <a:t>чеків</a:t>
            </a:r>
            <a:r>
              <a:rPr lang="uk-UA" sz="2000" dirty="0">
                <a:solidFill>
                  <a:srgbClr val="2F5597"/>
                </a:solidFill>
                <a:latin typeface="Arial" panose="020B0604020202020204" pitchFamily="34" charset="0"/>
                <a:cs typeface="Arial" panose="020B0604020202020204" pitchFamily="34" charset="0"/>
              </a:rPr>
              <a:t>, реєстр акцизних марок</a:t>
            </a:r>
            <a:r>
              <a:rPr lang="uk-UA" sz="2000" dirty="0" smtClean="0">
                <a:solidFill>
                  <a:srgbClr val="2F5597"/>
                </a:solidFill>
                <a:latin typeface="Arial" panose="020B0604020202020204" pitchFamily="34" charset="0"/>
                <a:cs typeface="Arial" panose="020B0604020202020204" pitchFamily="34" charset="0"/>
              </a:rPr>
              <a:t>);</a:t>
            </a:r>
            <a:endParaRPr lang="uk-UA" sz="2000" dirty="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зменшення </a:t>
            </a:r>
            <a:r>
              <a:rPr lang="uk-UA" sz="2000" dirty="0">
                <a:solidFill>
                  <a:srgbClr val="2F5597"/>
                </a:solidFill>
                <a:latin typeface="Arial" panose="020B0604020202020204" pitchFamily="34" charset="0"/>
                <a:cs typeface="Arial" panose="020B0604020202020204" pitchFamily="34" charset="0"/>
              </a:rPr>
              <a:t>кількості форм первинних документів, можливостей їх використання в електронному вигляді та часу на ведення </a:t>
            </a:r>
            <a:r>
              <a:rPr lang="uk-UA" sz="2000" dirty="0" smtClean="0">
                <a:solidFill>
                  <a:srgbClr val="2F5597"/>
                </a:solidFill>
                <a:latin typeface="Arial" panose="020B0604020202020204" pitchFamily="34" charset="0"/>
                <a:cs typeface="Arial" panose="020B0604020202020204" pitchFamily="34" charset="0"/>
              </a:rPr>
              <a:t>обліку;</a:t>
            </a:r>
          </a:p>
          <a:p>
            <a:pPr algn="r" fontAlgn="auto">
              <a:spcAft>
                <a:spcPts val="0"/>
              </a:spcAft>
              <a:defRPr/>
            </a:pPr>
            <a:r>
              <a:rPr lang="uk-UA" sz="2000" dirty="0">
                <a:solidFill>
                  <a:srgbClr val="2F5597"/>
                </a:solidFill>
                <a:latin typeface="Arial" panose="020B0604020202020204" pitchFamily="34" charset="0"/>
                <a:cs typeface="Arial" panose="020B0604020202020204" pitchFamily="34" charset="0"/>
              </a:rPr>
              <a:t>аналіз систему штрафів в оподаткуванні і подання звітності на предмет доцільності і досягнення відповідної мети, дотримання законодавства без наявності </a:t>
            </a:r>
            <a:r>
              <a:rPr lang="uk-UA" sz="2000" dirty="0" err="1">
                <a:solidFill>
                  <a:srgbClr val="2F5597"/>
                </a:solidFill>
                <a:latin typeface="Arial" panose="020B0604020202020204" pitchFamily="34" charset="0"/>
                <a:cs typeface="Arial" panose="020B0604020202020204" pitchFamily="34" charset="0"/>
              </a:rPr>
              <a:t>пригнічуючого</a:t>
            </a:r>
            <a:r>
              <a:rPr lang="uk-UA" sz="2000" dirty="0">
                <a:solidFill>
                  <a:srgbClr val="2F5597"/>
                </a:solidFill>
                <a:latin typeface="Arial" panose="020B0604020202020204" pitchFamily="34" charset="0"/>
                <a:cs typeface="Arial" panose="020B0604020202020204" pitchFamily="34" charset="0"/>
              </a:rPr>
              <a:t> ефекту та внесення  відповідних змін</a:t>
            </a: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заборона </a:t>
            </a:r>
            <a:r>
              <a:rPr lang="uk-UA" sz="2000" dirty="0">
                <a:solidFill>
                  <a:srgbClr val="2F5597"/>
                </a:solidFill>
                <a:latin typeface="Arial" panose="020B0604020202020204" pitchFamily="34" charset="0"/>
                <a:cs typeface="Arial" panose="020B0604020202020204" pitchFamily="34" charset="0"/>
              </a:rPr>
              <a:t>відкриття кримінальних проваджень до узгодження податкових зобов'язань і фактичної не сплати узгоджених податкових зобов'язань до </a:t>
            </a:r>
            <a:r>
              <a:rPr lang="uk-UA" sz="2000" dirty="0" smtClean="0">
                <a:solidFill>
                  <a:srgbClr val="2F5597"/>
                </a:solidFill>
                <a:latin typeface="Arial" panose="020B0604020202020204" pitchFamily="34" charset="0"/>
                <a:cs typeface="Arial" panose="020B0604020202020204" pitchFamily="34" charset="0"/>
              </a:rPr>
              <a:t>бюджету;</a:t>
            </a:r>
            <a:endParaRPr lang="uk-UA" sz="2000" dirty="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забезпечення </a:t>
            </a:r>
            <a:r>
              <a:rPr lang="uk-UA" sz="2000" dirty="0">
                <a:solidFill>
                  <a:srgbClr val="2F5597"/>
                </a:solidFill>
                <a:latin typeface="Arial" panose="020B0604020202020204" pitchFamily="34" charset="0"/>
                <a:cs typeface="Arial" panose="020B0604020202020204" pitchFamily="34" charset="0"/>
              </a:rPr>
              <a:t>відкритості ДФС шляхом оприлюднення зведеної інформації щодо діяльності служби та платників </a:t>
            </a:r>
            <a:r>
              <a:rPr lang="uk-UA" sz="2000" dirty="0" smtClean="0">
                <a:solidFill>
                  <a:srgbClr val="2F5597"/>
                </a:solidFill>
                <a:latin typeface="Arial" panose="020B0604020202020204" pitchFamily="34" charset="0"/>
                <a:cs typeface="Arial" panose="020B0604020202020204" pitchFamily="34" charset="0"/>
              </a:rPr>
              <a:t>податків.</a:t>
            </a:r>
            <a:endParaRPr lang="uk-UA" sz="2000" dirty="0">
              <a:solidFill>
                <a:schemeClr val="accent5">
                  <a:lumMod val="75000"/>
                </a:schemeClr>
              </a:solidFill>
              <a:latin typeface="+mj-lt"/>
            </a:endParaRPr>
          </a:p>
          <a:p>
            <a:pPr algn="r" fontAlgn="auto">
              <a:spcAft>
                <a:spcPts val="0"/>
              </a:spcAft>
              <a:defRPr/>
            </a:pPr>
            <a:endParaRPr lang="uk-UA" sz="2000" dirty="0">
              <a:solidFill>
                <a:schemeClr val="accent5">
                  <a:lumMod val="75000"/>
                </a:schemeClr>
              </a:solidFill>
              <a:latin typeface="+mj-lt"/>
            </a:endParaRPr>
          </a:p>
        </p:txBody>
      </p:sp>
      <p:sp>
        <p:nvSpPr>
          <p:cNvPr id="4"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975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Адміністрування податків</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1043608" y="2492896"/>
            <a:ext cx="7776675" cy="2304256"/>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sz="4800" dirty="0" smtClean="0">
                <a:solidFill>
                  <a:srgbClr val="002060"/>
                </a:solidFill>
                <a:effectLst>
                  <a:outerShdw blurRad="38100" dist="38100" dir="2700000" algn="tl">
                    <a:srgbClr val="000000">
                      <a:alpha val="43137"/>
                    </a:srgbClr>
                  </a:outerShdw>
                </a:effectLst>
                <a:latin typeface="Arial Black" panose="020B0A04020102020204" pitchFamily="34" charset="0"/>
              </a:rPr>
              <a:t>Реформування податкової та бюджетної політики</a:t>
            </a:r>
            <a:endParaRPr lang="uk-UA" altLang="uk-UA" sz="4800"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187623" y="2204864"/>
            <a:ext cx="7704667" cy="3332816"/>
          </a:xfrm>
        </p:spPr>
        <p:txBody>
          <a:bodyPr>
            <a:noAutofit/>
          </a:bodyPr>
          <a:lstStyle/>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провадження </a:t>
            </a:r>
            <a:r>
              <a:rPr lang="uk-UA" sz="2000" dirty="0">
                <a:solidFill>
                  <a:srgbClr val="2F5597"/>
                </a:solidFill>
                <a:latin typeface="Arial" panose="020B0604020202020204" pitchFamily="34" charset="0"/>
                <a:cs typeface="Arial" panose="020B0604020202020204" pitchFamily="34" charset="0"/>
              </a:rPr>
              <a:t>фіскальної </a:t>
            </a:r>
            <a:r>
              <a:rPr lang="uk-UA" sz="2000" dirty="0" smtClean="0">
                <a:solidFill>
                  <a:srgbClr val="2F5597"/>
                </a:solidFill>
                <a:latin typeface="Arial" panose="020B0604020202020204" pitchFamily="34" charset="0"/>
                <a:cs typeface="Arial" panose="020B0604020202020204" pitchFamily="34" charset="0"/>
              </a:rPr>
              <a:t>політики, </a:t>
            </a:r>
            <a:r>
              <a:rPr lang="uk-UA" sz="2000" dirty="0">
                <a:solidFill>
                  <a:srgbClr val="2F5597"/>
                </a:solidFill>
                <a:latin typeface="Arial" panose="020B0604020202020204" pitchFamily="34" charset="0"/>
                <a:cs typeface="Arial" panose="020B0604020202020204" pitchFamily="34" charset="0"/>
              </a:rPr>
              <a:t>спрямованої на зниження частки державних видатків ВВП до 37 %</a:t>
            </a: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впровадження </a:t>
            </a:r>
            <a:r>
              <a:rPr lang="uk-UA" sz="2000" dirty="0">
                <a:solidFill>
                  <a:srgbClr val="2F5597"/>
                </a:solidFill>
                <a:latin typeface="Arial" panose="020B0604020202020204" pitchFamily="34" charset="0"/>
                <a:cs typeface="Arial" panose="020B0604020202020204" pitchFamily="34" charset="0"/>
              </a:rPr>
              <a:t>фіскальних </a:t>
            </a:r>
            <a:r>
              <a:rPr lang="uk-UA" sz="2000" dirty="0" smtClean="0">
                <a:solidFill>
                  <a:srgbClr val="2F5597"/>
                </a:solidFill>
                <a:latin typeface="Arial" panose="020B0604020202020204" pitchFamily="34" charset="0"/>
                <a:cs typeface="Arial" panose="020B0604020202020204" pitchFamily="34" charset="0"/>
              </a:rPr>
              <a:t>правил, </a:t>
            </a:r>
            <a:r>
              <a:rPr lang="uk-UA" sz="2000" dirty="0">
                <a:solidFill>
                  <a:srgbClr val="2F5597"/>
                </a:solidFill>
                <a:latin typeface="Arial" panose="020B0604020202020204" pitchFamily="34" charset="0"/>
                <a:cs typeface="Arial" panose="020B0604020202020204" pitchFamily="34" charset="0"/>
              </a:rPr>
              <a:t>які би обмежували частку перерозподілу ВВП через публічні фінанси </a:t>
            </a: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перегляд </a:t>
            </a:r>
            <a:r>
              <a:rPr lang="uk-UA" sz="2000" dirty="0">
                <a:solidFill>
                  <a:srgbClr val="2F5597"/>
                </a:solidFill>
                <a:latin typeface="Arial" panose="020B0604020202020204" pitchFamily="34" charset="0"/>
                <a:cs typeface="Arial" panose="020B0604020202020204" pitchFamily="34" charset="0"/>
              </a:rPr>
              <a:t>статей бюджетних видатків для оптимізації структури та розміру видатків бюджету</a:t>
            </a:r>
            <a:r>
              <a:rPr lang="ru-RU" sz="2000" dirty="0">
                <a:solidFill>
                  <a:srgbClr val="2F5597"/>
                </a:solidFill>
                <a:latin typeface="Arial" panose="020B0604020202020204" pitchFamily="34" charset="0"/>
                <a:cs typeface="Arial" panose="020B0604020202020204" pitchFamily="34" charset="0"/>
              </a:rPr>
              <a:t> 2017 року</a:t>
            </a:r>
            <a:endParaRPr lang="uk-UA" sz="2000" dirty="0">
              <a:solidFill>
                <a:srgbClr val="2F5597"/>
              </a:solidFill>
              <a:latin typeface="Arial" panose="020B0604020202020204" pitchFamily="34" charset="0"/>
              <a:cs typeface="Arial" panose="020B0604020202020204" pitchFamily="34" charset="0"/>
            </a:endParaRPr>
          </a:p>
          <a:p>
            <a:pPr algn="r" fontAlgn="auto">
              <a:spcAft>
                <a:spcPts val="0"/>
              </a:spcAft>
              <a:defRPr/>
            </a:pPr>
            <a:r>
              <a:rPr lang="uk-UA" sz="2000" dirty="0" smtClean="0">
                <a:solidFill>
                  <a:srgbClr val="2F5597"/>
                </a:solidFill>
                <a:latin typeface="Arial" panose="020B0604020202020204" pitchFamily="34" charset="0"/>
                <a:cs typeface="Arial" panose="020B0604020202020204" pitchFamily="34" charset="0"/>
              </a:rPr>
              <a:t>перехід </a:t>
            </a:r>
            <a:r>
              <a:rPr lang="uk-UA" sz="2000" dirty="0">
                <a:solidFill>
                  <a:srgbClr val="2F5597"/>
                </a:solidFill>
                <a:latin typeface="Arial" panose="020B0604020202020204" pitchFamily="34" charset="0"/>
                <a:cs typeface="Arial" panose="020B0604020202020204" pitchFamily="34" charset="0"/>
              </a:rPr>
              <a:t>до середньострокового бюджетного планування</a:t>
            </a:r>
          </a:p>
          <a:p>
            <a:pPr algn="r" fontAlgn="auto">
              <a:spcAft>
                <a:spcPts val="0"/>
              </a:spcAft>
              <a:defRPr/>
            </a:pPr>
            <a:r>
              <a:rPr lang="uk-UA" sz="2000" dirty="0">
                <a:solidFill>
                  <a:srgbClr val="2F5597"/>
                </a:solidFill>
                <a:latin typeface="Arial" panose="020B0604020202020204" pitchFamily="34" charset="0"/>
                <a:cs typeface="Arial" panose="020B0604020202020204" pitchFamily="34" charset="0"/>
              </a:rPr>
              <a:t>реформування бюджетного </a:t>
            </a:r>
            <a:r>
              <a:rPr lang="uk-UA" sz="2000" dirty="0" smtClean="0">
                <a:solidFill>
                  <a:srgbClr val="2F5597"/>
                </a:solidFill>
                <a:latin typeface="Arial" panose="020B0604020202020204" pitchFamily="34" charset="0"/>
                <a:cs typeface="Arial" panose="020B0604020202020204" pitchFamily="34" charset="0"/>
              </a:rPr>
              <a:t>процесу, зокрема</a:t>
            </a:r>
            <a:r>
              <a:rPr lang="uk-UA" sz="2000" dirty="0">
                <a:solidFill>
                  <a:srgbClr val="2F5597"/>
                </a:solidFill>
                <a:latin typeface="Arial" panose="020B0604020202020204" pitchFamily="34" charset="0"/>
                <a:cs typeface="Arial" panose="020B0604020202020204" pitchFamily="34" charset="0"/>
              </a:rPr>
              <a:t>, удосконалення програмно-цільового методу </a:t>
            </a:r>
            <a:r>
              <a:rPr lang="uk-UA" sz="2000" dirty="0" smtClean="0">
                <a:solidFill>
                  <a:srgbClr val="2F5597"/>
                </a:solidFill>
                <a:latin typeface="Arial" panose="020B0604020202020204" pitchFamily="34" charset="0"/>
                <a:cs typeface="Arial" panose="020B0604020202020204" pitchFamily="34" charset="0"/>
              </a:rPr>
              <a:t>фінансування.</a:t>
            </a:r>
            <a:endParaRPr lang="uk-UA" sz="2000" dirty="0">
              <a:solidFill>
                <a:srgbClr val="2F5597"/>
              </a:solidFill>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975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Бюджетний процес</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982133" y="2060848"/>
            <a:ext cx="7704667" cy="3938968"/>
          </a:xfrm>
        </p:spPr>
        <p:txBody>
          <a:bodyPr wrap="square" numCol="1" anchor="t" anchorCtr="0" compatLnSpc="1">
            <a:prstTxWarp prst="textNoShape">
              <a:avLst/>
            </a:prstTxWarp>
            <a:noAutofit/>
          </a:bodyPr>
          <a:lstStyle/>
          <a:p>
            <a:pPr algn="r"/>
            <a:r>
              <a:rPr lang="uk-UA" sz="2000" dirty="0" smtClean="0">
                <a:solidFill>
                  <a:srgbClr val="2F5597"/>
                </a:solidFill>
                <a:latin typeface="Arial" panose="020B0604020202020204" pitchFamily="34" charset="0"/>
                <a:cs typeface="Arial" panose="020B0604020202020204" pitchFamily="34" charset="0"/>
              </a:rPr>
              <a:t>розділення </a:t>
            </a:r>
            <a:r>
              <a:rPr lang="uk-UA" sz="2000" dirty="0">
                <a:solidFill>
                  <a:srgbClr val="2F5597"/>
                </a:solidFill>
                <a:latin typeface="Arial" panose="020B0604020202020204" pitchFamily="34" charset="0"/>
                <a:cs typeface="Arial" panose="020B0604020202020204" pitchFamily="34" charset="0"/>
              </a:rPr>
              <a:t>між окремими інституціями законотворчої, сервісної та контролюючої функцій Державної фіскальної служби;</a:t>
            </a:r>
          </a:p>
          <a:p>
            <a:pPr algn="r"/>
            <a:r>
              <a:rPr lang="uk-UA" sz="2000" dirty="0" smtClean="0">
                <a:solidFill>
                  <a:srgbClr val="2F5597"/>
                </a:solidFill>
                <a:latin typeface="Arial" panose="020B0604020202020204" pitchFamily="34" charset="0"/>
                <a:cs typeface="Arial" panose="020B0604020202020204" pitchFamily="34" charset="0"/>
              </a:rPr>
              <a:t>ліквідація </a:t>
            </a:r>
            <a:r>
              <a:rPr lang="uk-UA" sz="2000" dirty="0">
                <a:solidFill>
                  <a:srgbClr val="2F5597"/>
                </a:solidFill>
                <a:latin typeface="Arial" panose="020B0604020202020204" pitchFamily="34" charset="0"/>
                <a:cs typeface="Arial" panose="020B0604020202020204" pitchFamily="34" charset="0"/>
              </a:rPr>
              <a:t>податкової міліції та створення окремого державного органу Служби фінансових розслідувань </a:t>
            </a:r>
            <a:r>
              <a:rPr lang="uk-UA" sz="2000" dirty="0" smtClean="0">
                <a:solidFill>
                  <a:srgbClr val="2F5597"/>
                </a:solidFill>
                <a:latin typeface="Arial" panose="020B0604020202020204" pitchFamily="34" charset="0"/>
                <a:cs typeface="Arial" panose="020B0604020202020204" pitchFamily="34" charset="0"/>
              </a:rPr>
              <a:t>(фінансової </a:t>
            </a:r>
            <a:r>
              <a:rPr lang="uk-UA" sz="2000" dirty="0">
                <a:solidFill>
                  <a:srgbClr val="2F5597"/>
                </a:solidFill>
                <a:latin typeface="Arial" panose="020B0604020202020204" pitchFamily="34" charset="0"/>
                <a:cs typeface="Arial" panose="020B0604020202020204" pitchFamily="34" charset="0"/>
              </a:rPr>
              <a:t>поліції);</a:t>
            </a:r>
          </a:p>
          <a:p>
            <a:pPr algn="r"/>
            <a:r>
              <a:rPr lang="uk-UA" sz="2000" dirty="0" smtClean="0">
                <a:solidFill>
                  <a:srgbClr val="2F5597"/>
                </a:solidFill>
                <a:latin typeface="Arial" panose="020B0604020202020204" pitchFamily="34" charset="0"/>
                <a:cs typeface="Arial" panose="020B0604020202020204" pitchFamily="34" charset="0"/>
              </a:rPr>
              <a:t>розробка </a:t>
            </a:r>
            <a:r>
              <a:rPr lang="uk-UA" sz="2000" dirty="0">
                <a:solidFill>
                  <a:srgbClr val="2F5597"/>
                </a:solidFill>
                <a:latin typeface="Arial" panose="020B0604020202020204" pitchFamily="34" charset="0"/>
                <a:cs typeface="Arial" panose="020B0604020202020204" pitchFamily="34" charset="0"/>
              </a:rPr>
              <a:t>і впровадження </a:t>
            </a:r>
            <a:r>
              <a:rPr lang="en-US" sz="2000" dirty="0">
                <a:solidFill>
                  <a:srgbClr val="2F5597"/>
                </a:solidFill>
                <a:latin typeface="Arial" panose="020B0604020202020204" pitchFamily="34" charset="0"/>
                <a:cs typeface="Arial" panose="020B0604020202020204" pitchFamily="34" charset="0"/>
              </a:rPr>
              <a:t>KPI</a:t>
            </a:r>
            <a:r>
              <a:rPr lang="uk-UA" sz="2000" dirty="0">
                <a:solidFill>
                  <a:srgbClr val="2F5597"/>
                </a:solidFill>
                <a:latin typeface="Arial" panose="020B0604020202020204" pitchFamily="34" charset="0"/>
                <a:cs typeface="Arial" panose="020B0604020202020204" pitchFamily="34" charset="0"/>
              </a:rPr>
              <a:t> для більш обґрунтованої оцінки діяльності ДФС;</a:t>
            </a:r>
          </a:p>
          <a:p>
            <a:pPr algn="r"/>
            <a:r>
              <a:rPr lang="uk-UA" sz="2000" dirty="0" smtClean="0">
                <a:solidFill>
                  <a:srgbClr val="2F5597"/>
                </a:solidFill>
                <a:latin typeface="Arial" panose="020B0604020202020204" pitchFamily="34" charset="0"/>
                <a:cs typeface="Arial" panose="020B0604020202020204" pitchFamily="34" charset="0"/>
              </a:rPr>
              <a:t>посилення </a:t>
            </a:r>
            <a:r>
              <a:rPr lang="uk-UA" sz="2000" dirty="0">
                <a:solidFill>
                  <a:srgbClr val="2F5597"/>
                </a:solidFill>
                <a:latin typeface="Arial" panose="020B0604020202020204" pitchFamily="34" charset="0"/>
                <a:cs typeface="Arial" panose="020B0604020202020204" pitchFamily="34" charset="0"/>
              </a:rPr>
              <a:t>відповідальності держави перед платниками податків за завдані збитки внаслідок дій, або бездіяльності.</a:t>
            </a:r>
          </a:p>
        </p:txBody>
      </p:sp>
      <p:sp>
        <p:nvSpPr>
          <p:cNvPr id="5" name="Rectangle 2"/>
          <p:cNvSpPr txBox="1">
            <a:spLocks noChangeArrowheads="1"/>
          </p:cNvSpPr>
          <p:nvPr/>
        </p:nvSpPr>
        <p:spPr>
          <a:xfrm>
            <a:off x="1187624" y="260648"/>
            <a:ext cx="7704667" cy="1099591"/>
          </a:xfrm>
          <a:prstGeom prst="rect">
            <a:avLst/>
          </a:prstGeom>
          <a:effectLst/>
        </p:spPr>
        <p:txBody>
          <a:bodyPr vert="horz" lIns="91440" tIns="45720" rIns="91440" bIns="45720" rtlCol="0" anchor="ctr">
            <a:normAutofit fontScale="9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Інституційна реформа ДФС</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82133" y="457201"/>
            <a:ext cx="7704667" cy="1243607"/>
          </a:xfrm>
        </p:spPr>
        <p:txBody>
          <a:bodyPr rtlCol="0">
            <a:normAutofit/>
          </a:bodyPr>
          <a:lstStyle/>
          <a:p>
            <a:pPr algn="r" fontAlgn="auto">
              <a:spcAft>
                <a:spcPts val="0"/>
              </a:spcAft>
              <a:defRPr/>
            </a:pPr>
            <a:r>
              <a:rPr lang="uk-UA" sz="3600" dirty="0">
                <a:solidFill>
                  <a:srgbClr val="002060"/>
                </a:solidFill>
                <a:effectLst>
                  <a:outerShdw blurRad="38100" dist="38100" dir="2700000" algn="tl">
                    <a:srgbClr val="000000">
                      <a:alpha val="43137"/>
                    </a:srgbClr>
                  </a:outerShdw>
                </a:effectLst>
                <a:latin typeface="Arial Black" panose="020B0A04020102020204" pitchFamily="34" charset="0"/>
              </a:rPr>
              <a:t>Дякуємо за увагу!</a:t>
            </a:r>
          </a:p>
        </p:txBody>
      </p:sp>
      <p:pic>
        <p:nvPicPr>
          <p:cNvPr id="40962" name="Содержимое 3"/>
          <p:cNvPicPr>
            <a:picLocks noGrp="1" noChangeAspect="1"/>
          </p:cNvPicPr>
          <p:nvPr>
            <p:ph idx="1"/>
          </p:nvPr>
        </p:nvPicPr>
        <p:blipFill>
          <a:blip r:embed="rId2" cstate="print"/>
          <a:srcRect/>
          <a:stretch>
            <a:fillRect/>
          </a:stretch>
        </p:blipFill>
        <p:spPr bwMode="auto">
          <a:xfrm>
            <a:off x="6469388" y="5661248"/>
            <a:ext cx="2203125" cy="864096"/>
          </a:xfrm>
        </p:spPr>
      </p:pic>
      <p:sp>
        <p:nvSpPr>
          <p:cNvPr id="6" name="Заголовок 1"/>
          <p:cNvSpPr txBox="1">
            <a:spLocks/>
          </p:cNvSpPr>
          <p:nvPr/>
        </p:nvSpPr>
        <p:spPr>
          <a:xfrm>
            <a:off x="285750" y="1928813"/>
            <a:ext cx="8429654" cy="3500451"/>
          </a:xfrm>
          <a:prstGeom prst="rect">
            <a:avLst/>
          </a:prstGeom>
        </p:spPr>
        <p:txBody>
          <a:bodyPr anchor="ctr">
            <a:normAutofit fontScale="92500" lnSpcReduction="20000"/>
          </a:bodyPr>
          <a:lstStyle/>
          <a:p>
            <a:pPr algn="r" defTabSz="685800" fontAlgn="auto">
              <a:lnSpc>
                <a:spcPct val="90000"/>
              </a:lnSpc>
              <a:spcAft>
                <a:spcPts val="0"/>
              </a:spcAft>
              <a:defRPr/>
            </a:pPr>
            <a:r>
              <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Інститут економічних досліджень та політичних консультацій</a:t>
            </a:r>
          </a:p>
          <a:p>
            <a:pPr algn="r" defTabSz="685800" fontAlgn="auto">
              <a:lnSpc>
                <a:spcPct val="90000"/>
              </a:lnSpc>
              <a:spcAft>
                <a:spcPts val="0"/>
              </a:spcAft>
              <a:defRPr/>
            </a:pPr>
            <a:endPar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defTabSz="685800" fontAlgn="auto">
              <a:lnSpc>
                <a:spcPct val="90000"/>
              </a:lnSpc>
              <a:spcAft>
                <a:spcPts val="0"/>
              </a:spcAft>
              <a:defRPr/>
            </a:pPr>
            <a:r>
              <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Інститут соціально-економічної трансформації</a:t>
            </a:r>
          </a:p>
          <a:p>
            <a:pPr algn="r" defTabSz="685800" fontAlgn="auto">
              <a:lnSpc>
                <a:spcPct val="90000"/>
              </a:lnSpc>
              <a:spcAft>
                <a:spcPts val="0"/>
              </a:spcAft>
              <a:defRPr/>
            </a:pPr>
            <a:endPar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defTabSz="685800" fontAlgn="auto">
              <a:lnSpc>
                <a:spcPct val="90000"/>
              </a:lnSpc>
              <a:spcAft>
                <a:spcPts val="0"/>
              </a:spcAft>
              <a:defRPr/>
            </a:pPr>
            <a:r>
              <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Палата податкових консультантів</a:t>
            </a:r>
          </a:p>
          <a:p>
            <a:pPr algn="r" defTabSz="685800" fontAlgn="auto">
              <a:lnSpc>
                <a:spcPct val="90000"/>
              </a:lnSpc>
              <a:spcAft>
                <a:spcPts val="0"/>
              </a:spcAft>
              <a:defRPr/>
            </a:pPr>
            <a:endPar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defTabSz="685800" fontAlgn="auto">
              <a:lnSpc>
                <a:spcPct val="90000"/>
              </a:lnSpc>
              <a:spcAft>
                <a:spcPts val="0"/>
              </a:spcAft>
              <a:defRPr/>
            </a:pPr>
            <a:r>
              <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Центр економічної стратегії</a:t>
            </a:r>
          </a:p>
          <a:p>
            <a:pPr algn="r" defTabSz="685800" fontAlgn="auto">
              <a:lnSpc>
                <a:spcPct val="90000"/>
              </a:lnSpc>
              <a:spcAft>
                <a:spcPts val="0"/>
              </a:spcAft>
              <a:defRPr/>
            </a:pPr>
            <a:endPar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defTabSz="685800" fontAlgn="auto">
              <a:lnSpc>
                <a:spcPct val="90000"/>
              </a:lnSpc>
              <a:spcAft>
                <a:spcPts val="0"/>
              </a:spcAft>
              <a:defRPr/>
            </a:pPr>
            <a:r>
              <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Центр соціально-економічних досліджень </a:t>
            </a:r>
            <a:r>
              <a:rPr lang="en-US" sz="26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CASE-Ukraine</a:t>
            </a:r>
          </a:p>
          <a:p>
            <a:pPr algn="r" defTabSz="685800" fontAlgn="auto">
              <a:lnSpc>
                <a:spcPct val="90000"/>
              </a:lnSpc>
              <a:spcAft>
                <a:spcPts val="0"/>
              </a:spcAft>
              <a:defRPr/>
            </a:pPr>
            <a:endParaRPr lang="en-US" sz="26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defTabSz="685800" fontAlgn="auto">
              <a:lnSpc>
                <a:spcPct val="90000"/>
              </a:lnSpc>
              <a:spcAft>
                <a:spcPts val="0"/>
              </a:spcAft>
              <a:defRPr/>
            </a:pPr>
            <a:r>
              <a:rPr lang="en-US" sz="2600" dirty="0" err="1"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Kesarev</a:t>
            </a:r>
            <a:r>
              <a:rPr lang="en-US" sz="26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Consulting</a:t>
            </a:r>
            <a:endParaRPr lang="uk-UA" sz="2600"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a:bodyPr>
          <a:lstStyle/>
          <a:p>
            <a:pPr algn="r" fontAlgn="auto">
              <a:spcAft>
                <a:spcPts val="0"/>
              </a:spcAft>
              <a:defRPr/>
            </a:pPr>
            <a:r>
              <a:rPr lang="uk-UA" cap="small" dirty="0">
                <a:solidFill>
                  <a:srgbClr val="002060"/>
                </a:solidFill>
                <a:effectLst>
                  <a:outerShdw blurRad="38100" dist="38100" dir="2700000" algn="tl">
                    <a:srgbClr val="000000">
                      <a:alpha val="43137"/>
                    </a:srgbClr>
                  </a:outerShdw>
                </a:effectLst>
                <a:latin typeface="Arial Black" panose="020B0A04020102020204" pitchFamily="34" charset="0"/>
              </a:rPr>
              <a:t>Мета </a:t>
            </a:r>
            <a:r>
              <a:rPr lang="uk-UA" cap="small" dirty="0" smtClean="0">
                <a:solidFill>
                  <a:srgbClr val="002060"/>
                </a:solidFill>
                <a:effectLst>
                  <a:outerShdw blurRad="38100" dist="38100" dir="2700000" algn="tl">
                    <a:srgbClr val="000000">
                      <a:alpha val="43137"/>
                    </a:srgbClr>
                  </a:outerShdw>
                </a:effectLst>
                <a:latin typeface="Arial Black" panose="020B0A04020102020204" pitchFamily="34" charset="0"/>
              </a:rPr>
              <a:t>реформи</a:t>
            </a:r>
            <a:endParaRPr lang="uk-UA" sz="3600" cap="small"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3" name="Місце для вмісту 2"/>
          <p:cNvSpPr>
            <a:spLocks noGrp="1"/>
          </p:cNvSpPr>
          <p:nvPr>
            <p:ph idx="1"/>
          </p:nvPr>
        </p:nvSpPr>
        <p:spPr/>
        <p:txBody>
          <a:bodyPr wrap="square" numCol="1" anchor="t" anchorCtr="0" compatLnSpc="1">
            <a:prstTxWarp prst="textNoShape">
              <a:avLst/>
            </a:prstTxWarp>
            <a:normAutofit/>
          </a:bodyPr>
          <a:lstStyle/>
          <a:p>
            <a:pPr marL="0" indent="0" algn="r">
              <a:buFont typeface="Wingdings 2" pitchFamily="18" charset="2"/>
              <a:buNone/>
            </a:pPr>
            <a:r>
              <a:rPr lang="uk-UA" sz="3600" b="1" dirty="0">
                <a:solidFill>
                  <a:srgbClr val="2F5597"/>
                </a:solidFill>
                <a:latin typeface="Arial" panose="020B0604020202020204" pitchFamily="34" charset="0"/>
                <a:cs typeface="Arial" panose="020B0604020202020204" pitchFamily="34" charset="0"/>
              </a:rPr>
              <a:t>Створення податкових умов, сприятливих для сталого </a:t>
            </a:r>
            <a:r>
              <a:rPr lang="uk-UA" sz="3600" b="1" dirty="0" smtClean="0">
                <a:solidFill>
                  <a:srgbClr val="2F5597"/>
                </a:solidFill>
                <a:latin typeface="Arial" panose="020B0604020202020204" pitchFamily="34" charset="0"/>
                <a:cs typeface="Arial" panose="020B0604020202020204" pitchFamily="34" charset="0"/>
              </a:rPr>
              <a:t/>
            </a:r>
            <a:br>
              <a:rPr lang="uk-UA" sz="3600" b="1" dirty="0" smtClean="0">
                <a:solidFill>
                  <a:srgbClr val="2F5597"/>
                </a:solidFill>
                <a:latin typeface="Arial" panose="020B0604020202020204" pitchFamily="34" charset="0"/>
                <a:cs typeface="Arial" panose="020B0604020202020204" pitchFamily="34" charset="0"/>
              </a:rPr>
            </a:br>
            <a:r>
              <a:rPr lang="uk-UA" sz="3600" b="1" dirty="0" smtClean="0">
                <a:solidFill>
                  <a:srgbClr val="2F5597"/>
                </a:solidFill>
                <a:latin typeface="Arial" panose="020B0604020202020204" pitchFamily="34" charset="0"/>
                <a:cs typeface="Arial" panose="020B0604020202020204" pitchFamily="34" charset="0"/>
              </a:rPr>
              <a:t>розвитку </a:t>
            </a:r>
            <a:r>
              <a:rPr lang="uk-UA" sz="3600" b="1" dirty="0">
                <a:solidFill>
                  <a:srgbClr val="2F5597"/>
                </a:solidFill>
                <a:latin typeface="Arial" panose="020B0604020202020204" pitchFamily="34" charset="0"/>
                <a:cs typeface="Arial" panose="020B0604020202020204" pitchFamily="34" charset="0"/>
              </a:rPr>
              <a:t>України</a:t>
            </a:r>
            <a:endParaRPr lang="uk-UA" sz="4000" b="1" dirty="0">
              <a:solidFill>
                <a:srgbClr val="2F559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115616" y="2492896"/>
            <a:ext cx="7704667" cy="2304256"/>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sz="4800" dirty="0">
                <a:solidFill>
                  <a:srgbClr val="002060"/>
                </a:solidFill>
                <a:effectLst>
                  <a:outerShdw blurRad="38100" dist="38100" dir="2700000" algn="tl">
                    <a:srgbClr val="000000">
                      <a:alpha val="43137"/>
                    </a:srgbClr>
                  </a:outerShdw>
                </a:effectLst>
                <a:latin typeface="Arial Black" panose="020B0A04020102020204" pitchFamily="34" charset="0"/>
              </a:rPr>
              <a:t>Проблематика податкової </a:t>
            </a:r>
            <a:r>
              <a:rPr lang="uk-UA" altLang="uk-UA" sz="4800" dirty="0" smtClean="0">
                <a:solidFill>
                  <a:srgbClr val="002060"/>
                </a:solidFill>
                <a:effectLst>
                  <a:outerShdw blurRad="38100" dist="38100" dir="2700000" algn="tl">
                    <a:srgbClr val="000000">
                      <a:alpha val="43137"/>
                    </a:srgbClr>
                  </a:outerShdw>
                </a:effectLst>
                <a:latin typeface="Arial Black" panose="020B0A04020102020204" pitchFamily="34" charset="0"/>
              </a:rPr>
              <a:t>системи України</a:t>
            </a:r>
            <a:endParaRPr lang="uk-UA" altLang="uk-UA" sz="4800" b="1"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Tree>
    <p:extLst>
      <p:ext uri="{BB962C8B-B14F-4D97-AF65-F5344CB8AC3E}">
        <p14:creationId xmlns:p14="http://schemas.microsoft.com/office/powerpoint/2010/main" val="40564365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189112" y="404664"/>
            <a:ext cx="7704667" cy="1099591"/>
          </a:xfrm>
        </p:spPr>
        <p:txBody>
          <a:bodyPr rtlCol="0">
            <a:normAutofit fontScale="90000"/>
          </a:bodyPr>
          <a:lstStyle/>
          <a:p>
            <a:pPr algn="r" fontAlgn="auto">
              <a:spcAft>
                <a:spcPts val="0"/>
              </a:spcAft>
              <a:defRPr/>
            </a:pP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На макроекономічному рівні</a:t>
            </a:r>
            <a:endPar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3075" name="Rectangle 3"/>
          <p:cNvSpPr>
            <a:spLocks noGrp="1" noChangeArrowheads="1"/>
          </p:cNvSpPr>
          <p:nvPr>
            <p:ph idx="1"/>
          </p:nvPr>
        </p:nvSpPr>
        <p:spPr>
          <a:xfrm>
            <a:off x="1189112" y="2492896"/>
            <a:ext cx="7704667" cy="3332816"/>
          </a:xfrm>
        </p:spPr>
        <p:txBody>
          <a:bodyPr wrap="square" numCol="1" anchor="t" anchorCtr="0" compatLnSpc="1">
            <a:prstTxWarp prst="textNoShape">
              <a:avLst/>
            </a:prstTxWarp>
            <a:normAutofit/>
          </a:bodyPr>
          <a:lstStyle/>
          <a:p>
            <a:pPr marL="0" indent="0" algn="r">
              <a:buNone/>
            </a:pPr>
            <a:r>
              <a:rPr lang="uk-UA" altLang="uk-UA" sz="2600" dirty="0" smtClean="0">
                <a:solidFill>
                  <a:srgbClr val="2F5597"/>
                </a:solidFill>
                <a:latin typeface="Arial" panose="020B0604020202020204" pitchFamily="34" charset="0"/>
                <a:cs typeface="Arial" panose="020B0604020202020204" pitchFamily="34" charset="0"/>
              </a:rPr>
              <a:t>Високий </a:t>
            </a:r>
            <a:r>
              <a:rPr lang="uk-UA" altLang="uk-UA" sz="2600" dirty="0">
                <a:solidFill>
                  <a:srgbClr val="2F5597"/>
                </a:solidFill>
                <a:latin typeface="Arial" panose="020B0604020202020204" pitchFamily="34" charset="0"/>
                <a:cs typeface="Arial" panose="020B0604020202020204" pitchFamily="34" charset="0"/>
              </a:rPr>
              <a:t>рівень податкового навантаження</a:t>
            </a:r>
            <a:r>
              <a:rPr lang="en-US" altLang="uk-UA" sz="2600" dirty="0">
                <a:solidFill>
                  <a:srgbClr val="2F5597"/>
                </a:solidFill>
                <a:latin typeface="Arial" panose="020B0604020202020204" pitchFamily="34" charset="0"/>
                <a:cs typeface="Arial" panose="020B0604020202020204" pitchFamily="34" charset="0"/>
              </a:rPr>
              <a:t>,</a:t>
            </a:r>
            <a:r>
              <a:rPr lang="uk-UA" altLang="uk-UA" sz="2600" dirty="0">
                <a:solidFill>
                  <a:srgbClr val="2F5597"/>
                </a:solidFill>
                <a:latin typeface="Arial" panose="020B0604020202020204" pitchFamily="34" charset="0"/>
                <a:cs typeface="Arial" panose="020B0604020202020204" pitchFamily="34" charset="0"/>
              </a:rPr>
              <a:t> пов’язаний з надмірним перерозподілом валового внутрішнього продукту </a:t>
            </a:r>
            <a:br>
              <a:rPr lang="uk-UA" altLang="uk-UA" sz="2600" dirty="0">
                <a:solidFill>
                  <a:srgbClr val="2F5597"/>
                </a:solidFill>
                <a:latin typeface="Arial" panose="020B0604020202020204" pitchFamily="34" charset="0"/>
                <a:cs typeface="Arial" panose="020B0604020202020204" pitchFamily="34" charset="0"/>
              </a:rPr>
            </a:br>
            <a:r>
              <a:rPr lang="uk-UA" altLang="uk-UA" sz="2600" dirty="0" smtClean="0">
                <a:solidFill>
                  <a:srgbClr val="2F5597"/>
                </a:solidFill>
                <a:latin typeface="Arial" panose="020B0604020202020204" pitchFamily="34" charset="0"/>
                <a:cs typeface="Arial" panose="020B0604020202020204" pitchFamily="34" charset="0"/>
              </a:rPr>
              <a:t>через </a:t>
            </a:r>
            <a:r>
              <a:rPr lang="uk-UA" altLang="uk-UA" sz="2600" dirty="0">
                <a:solidFill>
                  <a:srgbClr val="2F5597"/>
                </a:solidFill>
                <a:latin typeface="Arial" panose="020B0604020202020204" pitchFamily="34" charset="0"/>
                <a:cs typeface="Arial" panose="020B0604020202020204" pitchFamily="34" charset="0"/>
              </a:rPr>
              <a:t>публічні </a:t>
            </a:r>
            <a:r>
              <a:rPr lang="uk-UA" altLang="uk-UA" sz="2600" dirty="0" smtClean="0">
                <a:solidFill>
                  <a:srgbClr val="2F5597"/>
                </a:solidFill>
                <a:latin typeface="Arial" panose="020B0604020202020204" pitchFamily="34" charset="0"/>
                <a:cs typeface="Arial" panose="020B0604020202020204" pitchFamily="34" charset="0"/>
              </a:rPr>
              <a:t>фінанси.</a:t>
            </a:r>
            <a:endParaRPr lang="uk-UA" sz="2600" dirty="0">
              <a:solidFill>
                <a:srgbClr val="2F5597"/>
              </a:solidFill>
              <a:latin typeface="Arial" panose="020B0604020202020204" pitchFamily="34" charset="0"/>
              <a:cs typeface="Arial" panose="020B0604020202020204" pitchFamily="34" charset="0"/>
            </a:endParaRPr>
          </a:p>
          <a:p>
            <a:pPr algn="just"/>
            <a:endParaRPr lang="uk-UA" sz="2600" dirty="0">
              <a:solidFill>
                <a:srgbClr val="2F5597"/>
              </a:solidFill>
              <a:latin typeface="Arial" panose="020B0604020202020204" pitchFamily="34" charset="0"/>
              <a:cs typeface="Arial" panose="020B0604020202020204" pitchFamily="34" charset="0"/>
            </a:endParaRPr>
          </a:p>
          <a:p>
            <a:pPr algn="just"/>
            <a:endParaRPr lang="uk-UA" altLang="uk-UA" sz="2600" dirty="0" smtClean="0">
              <a:latin typeface="Arial" panose="020B0604020202020204" pitchFamily="34" charset="0"/>
              <a:cs typeface="Arial" panose="020B0604020202020204" pitchFamily="34" charset="0"/>
            </a:endParaRPr>
          </a:p>
          <a:p>
            <a:pPr algn="just"/>
            <a:endParaRPr lang="ru-RU" altLang="uk-UA" sz="2600" dirty="0" smtClean="0">
              <a:solidFill>
                <a:srgbClr val="2F559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187624" y="260648"/>
            <a:ext cx="7704667" cy="1099591"/>
          </a:xfrm>
        </p:spPr>
        <p:txBody>
          <a:bodyPr rtlCol="0">
            <a:normAutofit/>
          </a:body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На </a:t>
            </a:r>
            <a:r>
              <a:rPr lang="uk-UA" altLang="uk-UA" dirty="0" smtClean="0">
                <a:solidFill>
                  <a:srgbClr val="002060"/>
                </a:solidFill>
                <a:effectLst>
                  <a:outerShdw blurRad="38100" dist="38100" dir="2700000" algn="tl">
                    <a:srgbClr val="000000">
                      <a:alpha val="43137"/>
                    </a:srgbClr>
                  </a:outerShdw>
                </a:effectLst>
                <a:latin typeface="Arial Black" panose="020B0A04020102020204" pitchFamily="34" charset="0"/>
              </a:rPr>
              <a:t>інстит</a:t>
            </a: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уційному рівні</a:t>
            </a:r>
          </a:p>
        </p:txBody>
      </p:sp>
      <p:sp>
        <p:nvSpPr>
          <p:cNvPr id="5123" name="Rectangle 3"/>
          <p:cNvSpPr>
            <a:spLocks noGrp="1" noChangeArrowheads="1"/>
          </p:cNvSpPr>
          <p:nvPr>
            <p:ph idx="1"/>
          </p:nvPr>
        </p:nvSpPr>
        <p:spPr>
          <a:xfrm>
            <a:off x="1043608" y="1388962"/>
            <a:ext cx="7848683" cy="5064373"/>
          </a:xfrm>
        </p:spPr>
        <p:txBody>
          <a:bodyPr wrap="square" numCol="1" anchor="t" anchorCtr="0" compatLnSpc="1">
            <a:prstTxWarp prst="textNoShape">
              <a:avLst/>
            </a:prstTxWarp>
            <a:noAutofit/>
          </a:bodyPr>
          <a:lstStyle/>
          <a:p>
            <a:pPr marL="0" indent="0" algn="r">
              <a:spcBef>
                <a:spcPts val="0"/>
              </a:spcBef>
              <a:buNone/>
            </a:pPr>
            <a:r>
              <a:rPr lang="uk-UA" altLang="uk-UA" dirty="0" smtClean="0">
                <a:solidFill>
                  <a:srgbClr val="2F5597"/>
                </a:solidFill>
                <a:latin typeface="Arial" panose="020B0604020202020204" pitchFamily="34" charset="0"/>
                <a:cs typeface="Arial" panose="020B0604020202020204" pitchFamily="34" charset="0"/>
              </a:rPr>
              <a:t>Концентрація в Державній фіскальній службі функцій:</a:t>
            </a:r>
          </a:p>
          <a:p>
            <a:pPr lvl="1" algn="r">
              <a:spcBef>
                <a:spcPts val="0"/>
              </a:spcBef>
              <a:buFont typeface="Arial" panose="020B0604020202020204" pitchFamily="34" charset="0"/>
              <a:buChar char="•"/>
            </a:pPr>
            <a:r>
              <a:rPr lang="uk-UA" altLang="uk-UA" sz="1800" dirty="0" smtClean="0">
                <a:solidFill>
                  <a:srgbClr val="2F5597"/>
                </a:solidFill>
                <a:latin typeface="Arial" panose="020B0604020202020204" pitchFamily="34" charset="0"/>
                <a:cs typeface="Arial" panose="020B0604020202020204" pitchFamily="34" charset="0"/>
              </a:rPr>
              <a:t>розробки законопроектів, надання офіційних роз'яснень щодо застосування законодавства, консультування платників податків, збір оперативної податкової інформації, приймання та обробка звітності, її моніторинг та прийняття рішень щодо обрання об'єктів для перевірок, їх проведення (в тому числі із застосування спецзасобів та зброї), </a:t>
            </a:r>
            <a:r>
              <a:rPr lang="uk-UA" altLang="uk-UA" sz="1800" dirty="0">
                <a:solidFill>
                  <a:srgbClr val="2F5597"/>
                </a:solidFill>
                <a:latin typeface="Arial" panose="020B0604020202020204" pitchFamily="34" charset="0"/>
                <a:cs typeface="Arial" panose="020B0604020202020204" pitchFamily="34" charset="0"/>
              </a:rPr>
              <a:t>прийняття рішень щодо застосування санкцій, розгляд питань щодо їх оскарження, участь судових справах тощо.</a:t>
            </a:r>
            <a:r>
              <a:rPr lang="uk-UA" altLang="uk-UA" sz="1600" dirty="0">
                <a:solidFill>
                  <a:srgbClr val="2F5597"/>
                </a:solidFill>
                <a:latin typeface="Arial" panose="020B0604020202020204" pitchFamily="34" charset="0"/>
                <a:cs typeface="Arial" panose="020B0604020202020204" pitchFamily="34" charset="0"/>
              </a:rPr>
              <a:t> </a:t>
            </a:r>
          </a:p>
          <a:p>
            <a:pPr marL="0" indent="0" algn="r">
              <a:spcBef>
                <a:spcPts val="0"/>
              </a:spcBef>
              <a:buNone/>
            </a:pPr>
            <a:r>
              <a:rPr lang="uk-UA" altLang="uk-UA" dirty="0" smtClean="0">
                <a:solidFill>
                  <a:srgbClr val="2F5597"/>
                </a:solidFill>
                <a:latin typeface="Arial" panose="020B0604020202020204" pitchFamily="34" charset="0"/>
                <a:cs typeface="Arial" panose="020B0604020202020204" pitchFamily="34" charset="0"/>
              </a:rPr>
              <a:t>Отже, податкові органи мають широкі дискреційні повноваження, зокрема щодо трактування законодавства та застосування репресивних дій щодо платників, що створює ідеальне середовище для здійснення корупційних дій.</a:t>
            </a:r>
            <a:endParaRPr lang="uk-UA" altLang="uk-UA" sz="2000" dirty="0">
              <a:solidFill>
                <a:srgbClr val="2F559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187624" y="260648"/>
            <a:ext cx="7704667" cy="1099591"/>
          </a:xfrm>
        </p:spPr>
        <p:txBody>
          <a:bodyPr rtlCol="0">
            <a:normAutofit fontScale="90000"/>
          </a:body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На рівні адміністрування податків</a:t>
            </a:r>
          </a:p>
        </p:txBody>
      </p:sp>
      <p:sp>
        <p:nvSpPr>
          <p:cNvPr id="6147" name="Rectangle 3"/>
          <p:cNvSpPr>
            <a:spLocks noGrp="1" noChangeArrowheads="1"/>
          </p:cNvSpPr>
          <p:nvPr>
            <p:ph idx="1"/>
          </p:nvPr>
        </p:nvSpPr>
        <p:spPr>
          <a:xfrm>
            <a:off x="889059" y="1484784"/>
            <a:ext cx="8003232" cy="5256584"/>
          </a:xfrm>
        </p:spPr>
        <p:txBody>
          <a:bodyPr wrap="square" numCol="1" anchor="t" anchorCtr="0" compatLnSpc="1">
            <a:prstTxWarp prst="textNoShape">
              <a:avLst/>
            </a:prstTxWarp>
            <a:noAutofit/>
          </a:bodyPr>
          <a:lstStyle/>
          <a:p>
            <a:pPr algn="r">
              <a:spcBef>
                <a:spcPts val="0"/>
              </a:spcBef>
              <a:spcAft>
                <a:spcPts val="0"/>
              </a:spcAft>
            </a:pPr>
            <a:r>
              <a:rPr lang="uk-UA" altLang="uk-UA" sz="2000" dirty="0" smtClean="0">
                <a:solidFill>
                  <a:srgbClr val="2F5597"/>
                </a:solidFill>
                <a:latin typeface="Arial" panose="020B0604020202020204" pitchFamily="34" charset="0"/>
                <a:cs typeface="Arial" panose="020B0604020202020204" pitchFamily="34" charset="0"/>
              </a:rPr>
              <a:t>часті </a:t>
            </a:r>
            <a:r>
              <a:rPr lang="uk-UA" altLang="uk-UA" sz="2000" dirty="0">
                <a:solidFill>
                  <a:srgbClr val="2F5597"/>
                </a:solidFill>
                <a:latin typeface="Arial" panose="020B0604020202020204" pitchFamily="34" charset="0"/>
                <a:cs typeface="Arial" panose="020B0604020202020204" pitchFamily="34" charset="0"/>
              </a:rPr>
              <a:t>зміни у законодавстві</a:t>
            </a:r>
            <a:r>
              <a:rPr lang="en-US" altLang="uk-UA" sz="2000" dirty="0">
                <a:solidFill>
                  <a:srgbClr val="2F5597"/>
                </a:solidFill>
                <a:latin typeface="Arial" panose="020B0604020202020204" pitchFamily="34" charset="0"/>
                <a:cs typeface="Arial" panose="020B0604020202020204" pitchFamily="34" charset="0"/>
              </a:rPr>
              <a:t> </a:t>
            </a:r>
            <a:r>
              <a:rPr lang="uk-UA" altLang="uk-UA" sz="2000" dirty="0">
                <a:solidFill>
                  <a:srgbClr val="2F5597"/>
                </a:solidFill>
                <a:latin typeface="Arial" panose="020B0604020202020204" pitchFamily="34" charset="0"/>
                <a:cs typeface="Arial" panose="020B0604020202020204" pitchFamily="34" charset="0"/>
              </a:rPr>
              <a:t>за ініціативою уряду, що погіршують становище </a:t>
            </a:r>
            <a:r>
              <a:rPr lang="uk-UA" altLang="uk-UA" sz="2000" dirty="0" smtClean="0">
                <a:solidFill>
                  <a:srgbClr val="2F5597"/>
                </a:solidFill>
                <a:latin typeface="Arial" panose="020B0604020202020204" pitchFamily="34" charset="0"/>
                <a:cs typeface="Arial" panose="020B0604020202020204" pitchFamily="34" charset="0"/>
              </a:rPr>
              <a:t>платників </a:t>
            </a:r>
            <a:r>
              <a:rPr lang="uk-UA" altLang="uk-UA" sz="2000" dirty="0">
                <a:solidFill>
                  <a:srgbClr val="2F5597"/>
                </a:solidFill>
                <a:latin typeface="Arial" panose="020B0604020202020204" pitchFamily="34" charset="0"/>
                <a:cs typeface="Arial" panose="020B0604020202020204" pitchFamily="34" charset="0"/>
              </a:rPr>
              <a:t>податків, які супроводжуються відсутності своєчасного методичного, консультаційного та технічного забезпечення, що призводить до помилок, а відповідно і до штрафних санкцій;</a:t>
            </a:r>
          </a:p>
          <a:p>
            <a:pPr algn="r">
              <a:spcBef>
                <a:spcPts val="0"/>
              </a:spcBef>
              <a:spcAft>
                <a:spcPts val="0"/>
              </a:spcAft>
            </a:pPr>
            <a:r>
              <a:rPr lang="uk-UA" altLang="uk-UA" sz="2000" dirty="0" smtClean="0">
                <a:solidFill>
                  <a:srgbClr val="2F5597"/>
                </a:solidFill>
                <a:latin typeface="Arial" panose="020B0604020202020204" pitchFamily="34" charset="0"/>
                <a:cs typeface="Arial" panose="020B0604020202020204" pitchFamily="34" charset="0"/>
              </a:rPr>
              <a:t>наявність </a:t>
            </a:r>
            <a:r>
              <a:rPr lang="uk-UA" altLang="uk-UA" sz="2000" dirty="0">
                <a:solidFill>
                  <a:srgbClr val="2F5597"/>
                </a:solidFill>
                <a:latin typeface="Arial" panose="020B0604020202020204" pitchFamily="34" charset="0"/>
                <a:cs typeface="Arial" panose="020B0604020202020204" pitchFamily="34" charset="0"/>
              </a:rPr>
              <a:t>суперечливих норм законодавства, їх заплутаність, не систематизованість;</a:t>
            </a:r>
          </a:p>
          <a:p>
            <a:pPr algn="r">
              <a:spcBef>
                <a:spcPts val="0"/>
              </a:spcBef>
              <a:spcAft>
                <a:spcPts val="0"/>
              </a:spcAft>
            </a:pPr>
            <a:r>
              <a:rPr lang="uk-UA" altLang="uk-UA" sz="2000" dirty="0" smtClean="0">
                <a:solidFill>
                  <a:srgbClr val="2F5597"/>
                </a:solidFill>
                <a:latin typeface="Arial" panose="020B0604020202020204" pitchFamily="34" charset="0"/>
                <a:cs typeface="Arial" panose="020B0604020202020204" pitchFamily="34" charset="0"/>
              </a:rPr>
              <a:t>наявність </a:t>
            </a:r>
            <a:r>
              <a:rPr lang="uk-UA" altLang="uk-UA" sz="2000" dirty="0">
                <a:solidFill>
                  <a:srgbClr val="2F5597"/>
                </a:solidFill>
                <a:latin typeface="Arial" panose="020B0604020202020204" pitchFamily="34" charset="0"/>
                <a:cs typeface="Arial" panose="020B0604020202020204" pitchFamily="34" charset="0"/>
              </a:rPr>
              <a:t>у податківців можливостей для дискреційного (вибіркового) підходу до застосування законодавства для різних платників податків.</a:t>
            </a:r>
            <a:endParaRPr lang="ru-RU" altLang="uk-UA" sz="2000" dirty="0">
              <a:solidFill>
                <a:srgbClr val="2F5597"/>
              </a:solidFill>
              <a:latin typeface="Arial" panose="020B0604020202020204" pitchFamily="34" charset="0"/>
              <a:cs typeface="Arial" panose="020B0604020202020204" pitchFamily="34" charset="0"/>
            </a:endParaRPr>
          </a:p>
          <a:p>
            <a:pPr algn="r">
              <a:spcBef>
                <a:spcPts val="0"/>
              </a:spcBef>
              <a:spcAft>
                <a:spcPts val="0"/>
              </a:spcAft>
            </a:pPr>
            <a:r>
              <a:rPr lang="uk-UA" altLang="uk-UA" sz="2000" dirty="0" smtClean="0">
                <a:solidFill>
                  <a:srgbClr val="2F5597"/>
                </a:solidFill>
                <a:latin typeface="Arial" panose="020B0604020202020204" pitchFamily="34" charset="0"/>
                <a:cs typeface="Arial" panose="020B0604020202020204" pitchFamily="34" charset="0"/>
              </a:rPr>
              <a:t>надання роз'яснень</a:t>
            </a:r>
            <a:r>
              <a:rPr lang="uk-UA" altLang="uk-UA" sz="2000" dirty="0" smtClean="0">
                <a:solidFill>
                  <a:srgbClr val="FFC000"/>
                </a:solidFill>
                <a:latin typeface="Arial" panose="020B0604020202020204" pitchFamily="34" charset="0"/>
                <a:cs typeface="Arial" panose="020B0604020202020204" pitchFamily="34" charset="0"/>
              </a:rPr>
              <a:t>,</a:t>
            </a:r>
            <a:r>
              <a:rPr lang="uk-UA" altLang="uk-UA" sz="2000" dirty="0" smtClean="0">
                <a:solidFill>
                  <a:srgbClr val="2F5597"/>
                </a:solidFill>
                <a:latin typeface="Arial" panose="020B0604020202020204" pitchFamily="34" charset="0"/>
                <a:cs typeface="Arial" panose="020B0604020202020204" pitchFamily="34" charset="0"/>
              </a:rPr>
              <a:t> </a:t>
            </a:r>
            <a:r>
              <a:rPr lang="uk-UA" altLang="uk-UA" sz="2000" dirty="0">
                <a:solidFill>
                  <a:srgbClr val="2F5597"/>
                </a:solidFill>
                <a:latin typeface="Arial" panose="020B0604020202020204" pitchFamily="34" charset="0"/>
                <a:cs typeface="Arial" panose="020B0604020202020204" pitchFamily="34" charset="0"/>
              </a:rPr>
              <a:t>що викривляють чинне законодавство, суперечать </a:t>
            </a:r>
            <a:r>
              <a:rPr lang="uk-UA" altLang="uk-UA" sz="2000" dirty="0" smtClean="0">
                <a:solidFill>
                  <a:srgbClr val="2F5597"/>
                </a:solidFill>
                <a:latin typeface="Arial" panose="020B0604020202020204" pitchFamily="34" charset="0"/>
                <a:cs typeface="Arial" panose="020B0604020202020204" pitchFamily="34" charset="0"/>
              </a:rPr>
              <a:t>йому </a:t>
            </a:r>
            <a:r>
              <a:rPr lang="uk-UA" altLang="uk-UA" sz="2000" dirty="0">
                <a:solidFill>
                  <a:srgbClr val="2F5597"/>
                </a:solidFill>
                <a:latin typeface="Arial" panose="020B0604020202020204" pitchFamily="34" charset="0"/>
                <a:cs typeface="Arial" panose="020B0604020202020204" pitchFamily="34" charset="0"/>
              </a:rPr>
              <a:t>або не відповідають сутності господарських операцій, що призводить до суттєвого ускладнення їх обліку;</a:t>
            </a:r>
          </a:p>
          <a:p>
            <a:pPr algn="r">
              <a:spcBef>
                <a:spcPts val="0"/>
              </a:spcBef>
              <a:spcAft>
                <a:spcPts val="0"/>
              </a:spcAft>
            </a:pPr>
            <a:r>
              <a:rPr lang="uk-UA" sz="2000" dirty="0" smtClean="0">
                <a:solidFill>
                  <a:srgbClr val="2F5597"/>
                </a:solidFill>
                <a:latin typeface="Arial" panose="020B0604020202020204" pitchFamily="34" charset="0"/>
                <a:cs typeface="Arial" panose="020B0604020202020204" pitchFamily="34" charset="0"/>
              </a:rPr>
              <a:t>наявність </a:t>
            </a:r>
            <a:r>
              <a:rPr lang="uk-UA" sz="2000" dirty="0">
                <a:solidFill>
                  <a:srgbClr val="2F5597"/>
                </a:solidFill>
                <a:latin typeface="Arial" panose="020B0604020202020204" pitchFamily="34" charset="0"/>
                <a:cs typeface="Arial" panose="020B0604020202020204" pitchFamily="34" charset="0"/>
              </a:rPr>
              <a:t>у законодавчих актах норм непрямої </a:t>
            </a:r>
            <a:r>
              <a:rPr lang="uk-UA" sz="2000" dirty="0" smtClean="0">
                <a:solidFill>
                  <a:srgbClr val="2F5597"/>
                </a:solidFill>
                <a:latin typeface="Arial" panose="020B0604020202020204" pitchFamily="34" charset="0"/>
                <a:cs typeface="Arial" panose="020B0604020202020204" pitchFamily="34" charset="0"/>
              </a:rPr>
              <a:t>дії </a:t>
            </a:r>
            <a:r>
              <a:rPr lang="uk-UA" sz="2000" dirty="0">
                <a:solidFill>
                  <a:srgbClr val="2F5597"/>
                </a:solidFill>
                <a:latin typeface="Arial" panose="020B0604020202020204" pitchFamily="34" charset="0"/>
                <a:cs typeface="Arial" panose="020B0604020202020204" pitchFamily="34" charset="0"/>
              </a:rPr>
              <a:t>через що велика кількість питань у сфері оподаткування регулюється підзаконними актами.</a:t>
            </a:r>
            <a:endParaRPr lang="uk-UA" altLang="uk-UA" sz="2000" dirty="0">
              <a:solidFill>
                <a:srgbClr val="2F559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899592" y="260648"/>
            <a:ext cx="7992699" cy="1080120"/>
          </a:xfrm>
        </p:spPr>
        <p:txBody>
          <a:bodyPr rtlCol="0">
            <a:noAutofit/>
          </a:bodyPr>
          <a:lstStyle/>
          <a:p>
            <a:pPr algn="r" fontAlgn="auto">
              <a:spcAft>
                <a:spcPts val="0"/>
              </a:spcAft>
              <a:defRPr/>
            </a:pPr>
            <a:r>
              <a:rPr lang="uk-UA" altLang="uk-UA" sz="2400" dirty="0" smtClean="0">
                <a:solidFill>
                  <a:srgbClr val="002060"/>
                </a:solidFill>
                <a:effectLst>
                  <a:outerShdw blurRad="38100" dist="38100" dir="2700000" algn="tl">
                    <a:srgbClr val="000000">
                      <a:alpha val="43137"/>
                    </a:srgbClr>
                  </a:outerShdw>
                </a:effectLst>
                <a:latin typeface="Arial Black" panose="020B0A04020102020204" pitchFamily="34" charset="0"/>
              </a:rPr>
              <a:t>На рівні кількості податків, їх ставок, порядку визначення бази оподаткування, порядку розрахунку, сплати</a:t>
            </a:r>
            <a:endParaRPr lang="uk-UA" altLang="uk-UA" sz="2400" dirty="0">
              <a:solidFill>
                <a:srgbClr val="002060"/>
              </a:solidFill>
              <a:effectLst>
                <a:outerShdw blurRad="38100" dist="38100" dir="2700000" algn="tl">
                  <a:srgbClr val="000000">
                    <a:alpha val="43137"/>
                  </a:srgbClr>
                </a:outerShdw>
              </a:effectLst>
              <a:latin typeface="Arial Black" panose="020B0A04020102020204" pitchFamily="34" charset="0"/>
            </a:endParaRPr>
          </a:p>
        </p:txBody>
      </p:sp>
      <p:sp>
        <p:nvSpPr>
          <p:cNvPr id="7171" name="Rectangle 3"/>
          <p:cNvSpPr>
            <a:spLocks noGrp="1" noChangeArrowheads="1"/>
          </p:cNvSpPr>
          <p:nvPr>
            <p:ph idx="1"/>
          </p:nvPr>
        </p:nvSpPr>
        <p:spPr>
          <a:xfrm>
            <a:off x="539552" y="1556792"/>
            <a:ext cx="8352739" cy="5040560"/>
          </a:xfrm>
        </p:spPr>
        <p:txBody>
          <a:bodyPr vert="horz" wrap="square" lIns="91440" tIns="45720" rIns="91440" bIns="45720" numCol="1" rtlCol="0" anchor="t" anchorCtr="0" compatLnSpc="1">
            <a:prstTxWarp prst="textNoShape">
              <a:avLst/>
            </a:prstTxWarp>
            <a:noAutofit/>
          </a:bodyPr>
          <a:lstStyle/>
          <a:p>
            <a:pPr algn="r">
              <a:spcBef>
                <a:spcPts val="0"/>
              </a:spcBef>
            </a:pPr>
            <a:r>
              <a:rPr lang="uk-UA" altLang="uk-UA" sz="2000" dirty="0">
                <a:solidFill>
                  <a:srgbClr val="2F5597"/>
                </a:solidFill>
                <a:latin typeface="Arial" panose="020B0604020202020204" pitchFamily="34" charset="0"/>
                <a:cs typeface="Arial" panose="020B0604020202020204" pitchFamily="34" charset="0"/>
              </a:rPr>
              <a:t>структура податків не відповідає національним особливостям та цілям розвитку, зокрема, занадто велику роль, як для країни, що потерпає від системної корупції, відіграють  прямі </a:t>
            </a:r>
            <a:r>
              <a:rPr lang="uk-UA" altLang="uk-UA" sz="2000" dirty="0" smtClean="0">
                <a:solidFill>
                  <a:srgbClr val="2F5597"/>
                </a:solidFill>
                <a:latin typeface="Arial" panose="020B0604020202020204" pitchFamily="34" charset="0"/>
                <a:cs typeface="Arial" panose="020B0604020202020204" pitchFamily="34" charset="0"/>
              </a:rPr>
              <a:t>податки (оподаткування праці), </a:t>
            </a:r>
            <a:r>
              <a:rPr lang="uk-UA" altLang="uk-UA" sz="2000" dirty="0">
                <a:solidFill>
                  <a:srgbClr val="2F5597"/>
                </a:solidFill>
                <a:latin typeface="Arial" panose="020B0604020202020204" pitchFamily="34" charset="0"/>
                <a:cs typeface="Arial" panose="020B0604020202020204" pitchFamily="34" charset="0"/>
              </a:rPr>
              <a:t>водночас роль податків на майно та </a:t>
            </a:r>
            <a:r>
              <a:rPr lang="uk-UA" altLang="uk-UA" sz="2000" dirty="0" smtClean="0">
                <a:solidFill>
                  <a:srgbClr val="2F5597"/>
                </a:solidFill>
                <a:latin typeface="Arial" panose="020B0604020202020204" pitchFamily="34" charset="0"/>
                <a:cs typeface="Arial" panose="020B0604020202020204" pitchFamily="34" charset="0"/>
              </a:rPr>
              <a:t>землю (податки на капітал) є незначною;</a:t>
            </a:r>
          </a:p>
          <a:p>
            <a:pPr algn="r">
              <a:spcBef>
                <a:spcPts val="0"/>
              </a:spcBef>
            </a:pPr>
            <a:r>
              <a:rPr lang="uk-UA" altLang="uk-UA" sz="2000" dirty="0" smtClean="0">
                <a:solidFill>
                  <a:srgbClr val="2F5597"/>
                </a:solidFill>
                <a:latin typeface="Arial" panose="020B0604020202020204" pitchFamily="34" charset="0"/>
                <a:cs typeface="Arial" panose="020B0604020202020204" pitchFamily="34" charset="0"/>
              </a:rPr>
              <a:t>порядок </a:t>
            </a:r>
            <a:r>
              <a:rPr lang="uk-UA" altLang="uk-UA" sz="2000" dirty="0">
                <a:solidFill>
                  <a:srgbClr val="2F5597"/>
                </a:solidFill>
                <a:latin typeface="Arial" panose="020B0604020202020204" pitchFamily="34" charset="0"/>
                <a:cs typeface="Arial" panose="020B0604020202020204" pitchFamily="34" charset="0"/>
              </a:rPr>
              <a:t>сплати окремих </a:t>
            </a:r>
            <a:r>
              <a:rPr lang="uk-UA" altLang="uk-UA" sz="2000" dirty="0" smtClean="0">
                <a:solidFill>
                  <a:srgbClr val="2F5597"/>
                </a:solidFill>
                <a:latin typeface="Arial" panose="020B0604020202020204" pitchFamily="34" charset="0"/>
                <a:cs typeface="Arial" panose="020B0604020202020204" pitchFamily="34" charset="0"/>
              </a:rPr>
              <a:t>податків часто призводить </a:t>
            </a:r>
            <a:r>
              <a:rPr lang="uk-UA" altLang="uk-UA" sz="2000" dirty="0">
                <a:solidFill>
                  <a:srgbClr val="2F5597"/>
                </a:solidFill>
                <a:latin typeface="Arial" panose="020B0604020202020204" pitchFamily="34" charset="0"/>
                <a:cs typeface="Arial" panose="020B0604020202020204" pitchFamily="34" charset="0"/>
              </a:rPr>
              <a:t>до </a:t>
            </a:r>
            <a:r>
              <a:rPr lang="uk-UA" altLang="uk-UA" sz="2000" dirty="0" smtClean="0">
                <a:solidFill>
                  <a:srgbClr val="2F5597"/>
                </a:solidFill>
                <a:latin typeface="Arial" panose="020B0604020202020204" pitchFamily="34" charset="0"/>
                <a:cs typeface="Arial" panose="020B0604020202020204" pitchFamily="34" charset="0"/>
              </a:rPr>
              <a:t>необхідності їх авансової </a:t>
            </a:r>
            <a:r>
              <a:rPr lang="uk-UA" altLang="uk-UA" sz="2000" dirty="0">
                <a:solidFill>
                  <a:srgbClr val="2F5597"/>
                </a:solidFill>
                <a:latin typeface="Arial" panose="020B0604020202020204" pitchFamily="34" charset="0"/>
                <a:cs typeface="Arial" panose="020B0604020202020204" pitchFamily="34" charset="0"/>
              </a:rPr>
              <a:t>сплати, переплати, або замороження частини обігових коштів підприємства; </a:t>
            </a:r>
          </a:p>
          <a:p>
            <a:pPr algn="r">
              <a:spcBef>
                <a:spcPts val="0"/>
              </a:spcBef>
            </a:pPr>
            <a:r>
              <a:rPr lang="uk-UA" altLang="uk-UA" sz="2000" dirty="0" err="1">
                <a:solidFill>
                  <a:srgbClr val="2F5597"/>
                </a:solidFill>
                <a:latin typeface="Arial" panose="020B0604020202020204" pitchFamily="34" charset="0"/>
                <a:cs typeface="Arial" panose="020B0604020202020204" pitchFamily="34" charset="0"/>
              </a:rPr>
              <a:t>дискреція</a:t>
            </a:r>
            <a:r>
              <a:rPr lang="uk-UA" altLang="uk-UA" sz="2000" dirty="0">
                <a:solidFill>
                  <a:srgbClr val="2F5597"/>
                </a:solidFill>
                <a:latin typeface="Arial" panose="020B0604020202020204" pitchFamily="34" charset="0"/>
                <a:cs typeface="Arial" panose="020B0604020202020204" pitchFamily="34" charset="0"/>
              </a:rPr>
              <a:t> робить платежі непередбачуваними та спотворює </a:t>
            </a:r>
            <a:r>
              <a:rPr lang="uk-UA" altLang="uk-UA" sz="2000" dirty="0" smtClean="0">
                <a:solidFill>
                  <a:srgbClr val="2F5597"/>
                </a:solidFill>
                <a:latin typeface="Arial" panose="020B0604020202020204" pitchFamily="34" charset="0"/>
                <a:cs typeface="Arial" panose="020B0604020202020204" pitchFamily="34" charset="0"/>
              </a:rPr>
              <a:t>конкуренцію.</a:t>
            </a:r>
          </a:p>
          <a:p>
            <a:pPr algn="r">
              <a:spcBef>
                <a:spcPts val="0"/>
              </a:spcBef>
            </a:pPr>
            <a:r>
              <a:rPr lang="uk-UA" altLang="uk-UA" sz="2000" dirty="0" smtClean="0">
                <a:solidFill>
                  <a:srgbClr val="2F5597"/>
                </a:solidFill>
                <a:latin typeface="Arial" panose="020B0604020202020204" pitchFamily="34" charset="0"/>
                <a:cs typeface="Arial" panose="020B0604020202020204" pitchFamily="34" charset="0"/>
              </a:rPr>
              <a:t> в цілому “старі” галузі та підприємства мають менше навантаження, ніж нові.</a:t>
            </a:r>
            <a:endParaRPr lang="uk-UA" altLang="uk-UA" sz="2000" dirty="0">
              <a:solidFill>
                <a:srgbClr val="2F559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1115616" y="2492896"/>
            <a:ext cx="7704667" cy="2304256"/>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sz="4800" dirty="0">
                <a:solidFill>
                  <a:srgbClr val="002060"/>
                </a:solidFill>
                <a:effectLst>
                  <a:outerShdw blurRad="38100" dist="38100" dir="2700000" algn="tl">
                    <a:srgbClr val="000000">
                      <a:alpha val="43137"/>
                    </a:srgbClr>
                  </a:outerShdw>
                </a:effectLst>
                <a:latin typeface="Arial Black" panose="020B0A04020102020204" pitchFamily="34" charset="0"/>
              </a:rPr>
              <a:t>Реформування окремих видів податків</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57158" y="1500174"/>
            <a:ext cx="8329643" cy="4357718"/>
          </a:xfrm>
        </p:spPr>
        <p:txBody>
          <a:bodyPr>
            <a:noAutofit/>
          </a:bodyPr>
          <a:lstStyle/>
          <a:p>
            <a:pPr algn="r" fontAlgn="auto">
              <a:lnSpc>
                <a:spcPct val="120000"/>
              </a:lnSpc>
              <a:spcBef>
                <a:spcPts val="0"/>
              </a:spcBef>
              <a:defRPr/>
            </a:pPr>
            <a:r>
              <a:rPr lang="uk-UA" sz="2000" dirty="0" smtClean="0">
                <a:solidFill>
                  <a:srgbClr val="2F5597"/>
                </a:solidFill>
                <a:latin typeface="Arial" panose="020B0604020202020204" pitchFamily="34" charset="0"/>
                <a:cs typeface="Arial" panose="020B0604020202020204" pitchFamily="34" charset="0"/>
              </a:rPr>
              <a:t>єдиний </a:t>
            </a:r>
            <a:r>
              <a:rPr lang="uk-UA" sz="2000" dirty="0">
                <a:solidFill>
                  <a:srgbClr val="2F5597"/>
                </a:solidFill>
                <a:latin typeface="Arial" panose="020B0604020202020204" pitchFamily="34" charset="0"/>
                <a:cs typeface="Arial" panose="020B0604020202020204" pitchFamily="34" charset="0"/>
              </a:rPr>
              <a:t>електронний реєстр на відшкодування </a:t>
            </a:r>
            <a:r>
              <a:rPr lang="uk-UA" sz="2000" dirty="0" smtClean="0">
                <a:solidFill>
                  <a:srgbClr val="2F5597"/>
                </a:solidFill>
                <a:latin typeface="Arial" panose="020B0604020202020204" pitchFamily="34" charset="0"/>
                <a:cs typeface="Arial" panose="020B0604020202020204" pitchFamily="34" charset="0"/>
              </a:rPr>
              <a:t>ПДВ;</a:t>
            </a:r>
            <a:endParaRPr lang="uk-UA" sz="2000" dirty="0">
              <a:solidFill>
                <a:srgbClr val="2F5597"/>
              </a:solidFill>
              <a:latin typeface="Arial" panose="020B0604020202020204" pitchFamily="34" charset="0"/>
              <a:cs typeface="Arial" panose="020B0604020202020204" pitchFamily="34" charset="0"/>
            </a:endParaRPr>
          </a:p>
          <a:p>
            <a:pPr algn="r" fontAlgn="auto">
              <a:lnSpc>
                <a:spcPct val="120000"/>
              </a:lnSpc>
              <a:spcBef>
                <a:spcPts val="0"/>
              </a:spcBef>
              <a:defRPr/>
            </a:pPr>
            <a:r>
              <a:rPr lang="uk-UA" sz="2000" dirty="0" smtClean="0">
                <a:solidFill>
                  <a:srgbClr val="2F5597"/>
                </a:solidFill>
                <a:latin typeface="Arial" panose="020B0604020202020204" pitchFamily="34" charset="0"/>
                <a:cs typeface="Arial" panose="020B0604020202020204" pitchFamily="34" charset="0"/>
              </a:rPr>
              <a:t>створення </a:t>
            </a:r>
            <a:r>
              <a:rPr lang="uk-UA" sz="2000" dirty="0">
                <a:solidFill>
                  <a:srgbClr val="2F5597"/>
                </a:solidFill>
                <a:latin typeface="Arial" panose="020B0604020202020204" pitchFamily="34" charset="0"/>
                <a:cs typeface="Arial" panose="020B0604020202020204" pitchFamily="34" charset="0"/>
              </a:rPr>
              <a:t>окремого казначейського рахунку для зарахування надходжень та відшкодування ПДВ і зарахування до бюджету </a:t>
            </a:r>
            <a:r>
              <a:rPr lang="uk-UA" sz="2000" dirty="0" smtClean="0">
                <a:solidFill>
                  <a:srgbClr val="2F5597"/>
                </a:solidFill>
                <a:latin typeface="Arial" panose="020B0604020202020204" pitchFamily="34" charset="0"/>
                <a:cs typeface="Arial" panose="020B0604020202020204" pitchFamily="34" charset="0"/>
              </a:rPr>
              <a:t>додатного сальдо;</a:t>
            </a:r>
            <a:endParaRPr lang="uk-UA" sz="2000" dirty="0">
              <a:solidFill>
                <a:srgbClr val="2F5597"/>
              </a:solidFill>
              <a:latin typeface="Arial" panose="020B0604020202020204" pitchFamily="34" charset="0"/>
              <a:cs typeface="Arial" panose="020B0604020202020204" pitchFamily="34" charset="0"/>
            </a:endParaRPr>
          </a:p>
          <a:p>
            <a:pPr algn="r" fontAlgn="auto">
              <a:lnSpc>
                <a:spcPct val="120000"/>
              </a:lnSpc>
              <a:spcBef>
                <a:spcPts val="0"/>
              </a:spcBef>
              <a:defRPr/>
            </a:pPr>
            <a:r>
              <a:rPr lang="uk-UA" sz="2000" dirty="0" smtClean="0">
                <a:solidFill>
                  <a:srgbClr val="2F5597"/>
                </a:solidFill>
                <a:latin typeface="Arial" panose="020B0604020202020204" pitchFamily="34" charset="0"/>
                <a:cs typeface="Arial" panose="020B0604020202020204" pitchFamily="34" charset="0"/>
              </a:rPr>
              <a:t>подальше </a:t>
            </a:r>
            <a:r>
              <a:rPr lang="uk-UA" sz="2000" dirty="0">
                <a:solidFill>
                  <a:srgbClr val="2F5597"/>
                </a:solidFill>
                <a:latin typeface="Arial" panose="020B0604020202020204" pitchFamily="34" charset="0"/>
                <a:cs typeface="Arial" panose="020B0604020202020204" pitchFamily="34" charset="0"/>
              </a:rPr>
              <a:t>удосконалення адміністрування для зменшення вимивання обігових коштів підприємств</a:t>
            </a:r>
            <a:r>
              <a:rPr lang="uk-UA" sz="2000" dirty="0" smtClean="0">
                <a:solidFill>
                  <a:srgbClr val="2F5597"/>
                </a:solidFill>
                <a:latin typeface="Arial" panose="020B0604020202020204" pitchFamily="34" charset="0"/>
                <a:cs typeface="Arial" panose="020B0604020202020204" pitchFamily="34" charset="0"/>
              </a:rPr>
              <a:t>, зокрема збільшення овердрафту тощо;</a:t>
            </a:r>
            <a:endParaRPr lang="uk-UA" sz="2000" dirty="0">
              <a:solidFill>
                <a:srgbClr val="2F5597"/>
              </a:solidFill>
              <a:latin typeface="Arial" panose="020B0604020202020204" pitchFamily="34" charset="0"/>
              <a:cs typeface="Arial" panose="020B0604020202020204" pitchFamily="34" charset="0"/>
            </a:endParaRPr>
          </a:p>
          <a:p>
            <a:pPr algn="r" fontAlgn="auto">
              <a:lnSpc>
                <a:spcPct val="120000"/>
              </a:lnSpc>
              <a:spcBef>
                <a:spcPts val="0"/>
              </a:spcBef>
              <a:defRPr/>
            </a:pPr>
            <a:r>
              <a:rPr lang="uk-UA" sz="2000" dirty="0">
                <a:solidFill>
                  <a:srgbClr val="2F5597"/>
                </a:solidFill>
                <a:latin typeface="Arial" panose="020B0604020202020204" pitchFamily="34" charset="0"/>
                <a:cs typeface="Arial" panose="020B0604020202020204" pitchFamily="34" charset="0"/>
              </a:rPr>
              <a:t>імплементація принципу персональної відповідальності платника податку (відповідно до практики </a:t>
            </a:r>
            <a:r>
              <a:rPr lang="uk-UA" sz="2000" dirty="0" smtClean="0">
                <a:solidFill>
                  <a:srgbClr val="2F5597"/>
                </a:solidFill>
                <a:latin typeface="Arial" panose="020B0604020202020204" pitchFamily="34" charset="0"/>
                <a:cs typeface="Arial" panose="020B0604020202020204" pitchFamily="34" charset="0"/>
              </a:rPr>
              <a:t>ЄСПЛ</a:t>
            </a:r>
            <a:r>
              <a:rPr lang="en-US" sz="2000" dirty="0" smtClean="0">
                <a:solidFill>
                  <a:srgbClr val="2F5597"/>
                </a:solidFill>
                <a:latin typeface="Arial" panose="020B0604020202020204" pitchFamily="34" charset="0"/>
                <a:cs typeface="Arial" panose="020B0604020202020204" pitchFamily="34" charset="0"/>
              </a:rPr>
              <a:t>) – </a:t>
            </a:r>
            <a:r>
              <a:rPr lang="uk-UA" sz="2000" dirty="0" smtClean="0">
                <a:solidFill>
                  <a:srgbClr val="2F5597"/>
                </a:solidFill>
                <a:latin typeface="Arial" panose="020B0604020202020204" pitchFamily="34" charset="0"/>
                <a:cs typeface="Arial" panose="020B0604020202020204" pitchFamily="34" charset="0"/>
              </a:rPr>
              <a:t>зняття податкового кредиту лише у випадках, якщо доведено співучасть платника податків у махінаціях з метою ухилення від сплати податків або розкрадання</a:t>
            </a:r>
            <a:endParaRPr lang="uk-UA" sz="2000" strike="sngStrike" dirty="0">
              <a:solidFill>
                <a:srgbClr val="2F5597"/>
              </a:solidFill>
              <a:latin typeface="Arial" panose="020B0604020202020204" pitchFamily="34" charset="0"/>
              <a:cs typeface="Arial" panose="020B0604020202020204" pitchFamily="34" charset="0"/>
            </a:endParaRPr>
          </a:p>
        </p:txBody>
      </p:sp>
      <p:sp>
        <p:nvSpPr>
          <p:cNvPr id="4" name="Rectangle 2"/>
          <p:cNvSpPr txBox="1">
            <a:spLocks noChangeArrowheads="1"/>
          </p:cNvSpPr>
          <p:nvPr/>
        </p:nvSpPr>
        <p:spPr>
          <a:xfrm>
            <a:off x="1187624" y="1"/>
            <a:ext cx="7704667" cy="928670"/>
          </a:xfrm>
          <a:prstGeom prst="rect">
            <a:avLst/>
          </a:prstGeom>
          <a:effectLst/>
        </p:spPr>
        <p:txBody>
          <a:bodyPr vert="horz" lIns="91440" tIns="45720" rIns="91440" bIns="45720" rtlCol="0" anchor="ctr">
            <a:normAutofit fontScale="90000"/>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fontAlgn="auto">
              <a:spcAft>
                <a:spcPts val="0"/>
              </a:spcAft>
              <a:defRPr/>
            </a:pPr>
            <a:r>
              <a:rPr lang="uk-UA" altLang="uk-UA" dirty="0">
                <a:solidFill>
                  <a:srgbClr val="002060"/>
                </a:solidFill>
                <a:effectLst>
                  <a:outerShdw blurRad="38100" dist="38100" dir="2700000" algn="tl">
                    <a:srgbClr val="000000">
                      <a:alpha val="43137"/>
                    </a:srgbClr>
                  </a:outerShdw>
                </a:effectLst>
                <a:latin typeface="Arial Black" panose="020B0A04020102020204" pitchFamily="34" charset="0"/>
              </a:rPr>
              <a:t>Податок на додану вартість</a:t>
            </a:r>
          </a:p>
        </p:txBody>
      </p:sp>
    </p:spTree>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Паралакс">
  <a:themeElements>
    <a:clrScheme name="Паралакс">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акс">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TM02900720[[fn=Інтеграл]]</Template>
  <TotalTime>2240</TotalTime>
  <Words>1055</Words>
  <Application>Microsoft Office PowerPoint</Application>
  <PresentationFormat>Екран (4:3)</PresentationFormat>
  <Paragraphs>95</Paragraphs>
  <Slides>17</Slides>
  <Notes>8</Notes>
  <HiddenSlides>0</HiddenSlides>
  <MMClips>0</MMClips>
  <ScaleCrop>false</ScaleCrop>
  <HeadingPairs>
    <vt:vector size="6" baseType="variant">
      <vt:variant>
        <vt:lpstr>Використані шрифти</vt:lpstr>
      </vt:variant>
      <vt:variant>
        <vt:i4>6</vt:i4>
      </vt:variant>
      <vt:variant>
        <vt:lpstr>Тема</vt:lpstr>
      </vt:variant>
      <vt:variant>
        <vt:i4>3</vt:i4>
      </vt:variant>
      <vt:variant>
        <vt:lpstr>Заголовки слайдів</vt:lpstr>
      </vt:variant>
      <vt:variant>
        <vt:i4>17</vt:i4>
      </vt:variant>
    </vt:vector>
  </HeadingPairs>
  <TitlesOfParts>
    <vt:vector size="26" baseType="lpstr">
      <vt:lpstr>Arial</vt:lpstr>
      <vt:lpstr>Arial Black</vt:lpstr>
      <vt:lpstr>Calibri</vt:lpstr>
      <vt:lpstr>Calibri Light</vt:lpstr>
      <vt:lpstr>Corbel</vt:lpstr>
      <vt:lpstr>Wingdings 2</vt:lpstr>
      <vt:lpstr>HDOfficeLightV0</vt:lpstr>
      <vt:lpstr>1_HDOfficeLightV0</vt:lpstr>
      <vt:lpstr>Паралакс</vt:lpstr>
      <vt:lpstr>ПОДАТКОВА РЕФОРМА (бюджетний та податковий аспекти,  пріоритети на 2016 рік)</vt:lpstr>
      <vt:lpstr>Мета реформи</vt:lpstr>
      <vt:lpstr>Презентація PowerPoint</vt:lpstr>
      <vt:lpstr>На макроекономічному рівні</vt:lpstr>
      <vt:lpstr>На інституційному рівні</vt:lpstr>
      <vt:lpstr>На рівні адміністрування податків</vt:lpstr>
      <vt:lpstr>На рівні кількості податків, їх ставок, порядку визначення бази оподаткування, порядку розрахунку, сплати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Дякуємо за увагу!</vt:lpstr>
    </vt:vector>
  </TitlesOfParts>
  <Company>knteu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Несходовський</dc:creator>
  <cp:lastModifiedBy>Адмін</cp:lastModifiedBy>
  <cp:revision>79</cp:revision>
  <dcterms:created xsi:type="dcterms:W3CDTF">2016-03-02T10:17:27Z</dcterms:created>
  <dcterms:modified xsi:type="dcterms:W3CDTF">2016-04-02T14:55:28Z</dcterms:modified>
</cp:coreProperties>
</file>